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Layouts/slideLayout6.xml" ContentType="application/vnd.openxmlformats-officedocument.presentationml.slideLayout+xml"/>
  <Override PartName="/ppt/notesSlides/notesSlide38.xml" ContentType="application/vnd.openxmlformats-officedocument.presentationml.notesSlide+xml"/>
  <Override PartName="/ppt/notesSlides/notesSlide49.xml" ContentType="application/vnd.openxmlformats-officedocument.presentationml.notesSlide+xml"/>
  <Override PartName="/ppt/slides/slide25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27.xml" ContentType="application/vnd.openxmlformats-officedocument.presentationml.notesSlide+xml"/>
  <Override PartName="/ppt/notesSlides/notesSlide45.xml" ContentType="application/vnd.openxmlformats-officedocument.presentationml.notesSlide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slides/slide50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34.xml" ContentType="application/vnd.openxmlformats-officedocument.presentationml.notesSlide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notesSlides/notesSlide23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8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Default Extension="emf" ContentType="image/x-emf"/>
  <Override PartName="/ppt/notesSlides/notesSlide28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46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51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notesSlides/notesSlide29.xml" ContentType="application/vnd.openxmlformats-officedocument.presentationml.notesSlide+xml"/>
  <Override PartName="/ppt/notesSlides/notesSlide47.xml" ContentType="application/vnd.openxmlformats-officedocument.presentationml.notesSlid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34.xml" ContentType="application/vnd.openxmlformats-officedocument.presentationml.slide+xml"/>
  <Override PartName="/ppt/notesSlides/notesSlide18.xml" ContentType="application/vnd.openxmlformats-officedocument.presentationml.notesSlide+xml"/>
  <Override PartName="/ppt/notesSlides/notesSlide36.xml" ContentType="application/vnd.openxmlformats-officedocument.presentationml.notesSlide+xml"/>
  <Default Extension="rels" ContentType="application/vnd.openxmlformats-package.relationships+xml"/>
  <Override PartName="/ppt/slides/slide23.xml" ContentType="application/vnd.openxmlformats-officedocument.presentationml.slide+xml"/>
  <Override PartName="/ppt/slides/slide41.xml" ContentType="application/vnd.openxmlformats-officedocument.presentationml.slide+xml"/>
  <Override PartName="/ppt/notesSlides/notesSlide25.xml" ContentType="application/vnd.openxmlformats-officedocument.presentationml.notesSlide+xml"/>
  <Override PartName="/ppt/notesSlides/notesSlide43.xml" ContentType="application/vnd.openxmlformats-officedocument.presentationml.notesSlide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50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3"/>
  </p:notesMasterIdLst>
  <p:sldIdLst>
    <p:sldId id="256" r:id="rId2"/>
    <p:sldId id="277" r:id="rId3"/>
    <p:sldId id="278" r:id="rId4"/>
    <p:sldId id="279" r:id="rId5"/>
    <p:sldId id="280" r:id="rId6"/>
    <p:sldId id="310" r:id="rId7"/>
    <p:sldId id="287" r:id="rId8"/>
    <p:sldId id="281" r:id="rId9"/>
    <p:sldId id="294" r:id="rId10"/>
    <p:sldId id="259" r:id="rId11"/>
    <p:sldId id="289" r:id="rId12"/>
    <p:sldId id="288" r:id="rId13"/>
    <p:sldId id="290" r:id="rId14"/>
    <p:sldId id="295" r:id="rId15"/>
    <p:sldId id="260" r:id="rId16"/>
    <p:sldId id="261" r:id="rId17"/>
    <p:sldId id="262" r:id="rId18"/>
    <p:sldId id="291" r:id="rId19"/>
    <p:sldId id="297" r:id="rId20"/>
    <p:sldId id="299" r:id="rId21"/>
    <p:sldId id="285" r:id="rId22"/>
    <p:sldId id="300" r:id="rId23"/>
    <p:sldId id="286" r:id="rId24"/>
    <p:sldId id="307" r:id="rId25"/>
    <p:sldId id="263" r:id="rId26"/>
    <p:sldId id="264" r:id="rId27"/>
    <p:sldId id="273" r:id="rId28"/>
    <p:sldId id="266" r:id="rId29"/>
    <p:sldId id="267" r:id="rId30"/>
    <p:sldId id="292" r:id="rId31"/>
    <p:sldId id="268" r:id="rId32"/>
    <p:sldId id="269" r:id="rId33"/>
    <p:sldId id="270" r:id="rId34"/>
    <p:sldId id="271" r:id="rId35"/>
    <p:sldId id="272" r:id="rId36"/>
    <p:sldId id="265" r:id="rId37"/>
    <p:sldId id="274" r:id="rId38"/>
    <p:sldId id="309" r:id="rId39"/>
    <p:sldId id="301" r:id="rId40"/>
    <p:sldId id="302" r:id="rId41"/>
    <p:sldId id="303" r:id="rId42"/>
    <p:sldId id="304" r:id="rId43"/>
    <p:sldId id="308" r:id="rId44"/>
    <p:sldId id="305" r:id="rId45"/>
    <p:sldId id="311" r:id="rId46"/>
    <p:sldId id="313" r:id="rId47"/>
    <p:sldId id="315" r:id="rId48"/>
    <p:sldId id="306" r:id="rId49"/>
    <p:sldId id="316" r:id="rId50"/>
    <p:sldId id="314" r:id="rId51"/>
    <p:sldId id="275" r:id="rId5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6" d="100"/>
          <a:sy n="66" d="100"/>
        </p:scale>
        <p:origin x="-54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1A1D14-DF9B-4400-B668-A6AFA4F9D191}" type="datetimeFigureOut">
              <a:rPr lang="en-US" smtClean="0"/>
              <a:pPr/>
              <a:t>7/8/2010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029692-FFB9-40DE-B124-169F2148678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0.xml"/><Relationship Id="rId1" Type="http://schemas.openxmlformats.org/officeDocument/2006/relationships/notesMaster" Target="../notesMasters/notesMaster1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29692-FFB9-40DE-B124-169F2148678E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29692-FFB9-40DE-B124-169F2148678E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29692-FFB9-40DE-B124-169F2148678E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29692-FFB9-40DE-B124-169F2148678E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29692-FFB9-40DE-B124-169F2148678E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29692-FFB9-40DE-B124-169F2148678E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29692-FFB9-40DE-B124-169F2148678E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29692-FFB9-40DE-B124-169F2148678E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29692-FFB9-40DE-B124-169F2148678E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29692-FFB9-40DE-B124-169F2148678E}" type="slidenum">
              <a:rPr lang="en-US" smtClean="0"/>
              <a:pPr/>
              <a:t>18</a:t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29692-FFB9-40DE-B124-169F2148678E}" type="slidenum">
              <a:rPr lang="en-US" smtClean="0"/>
              <a:pPr/>
              <a:t>19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0BE6E9-544B-472F-BD33-6B5038F78A0A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29692-FFB9-40DE-B124-169F2148678E}" type="slidenum">
              <a:rPr lang="en-US" smtClean="0"/>
              <a:pPr/>
              <a:t>20</a:t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Necessary cause: 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necessary is factor without this disease/outcome never develops. 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Each sufficient cause has a necessary cause as a component.</a:t>
            </a:r>
          </a:p>
          <a:p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r>
              <a:rPr lang="en-US" sz="1200" b="1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Sufficient cause:</a:t>
            </a:r>
            <a:r>
              <a:rPr lang="en-US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A cause is termed sufficient when it inevitably produces or initiates an outcome, that is in the presence of this factor disease always develops.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29692-FFB9-40DE-B124-169F2148678E}" type="slidenum">
              <a:rPr lang="en-US" smtClean="0"/>
              <a:pPr/>
              <a:t>21</a:t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29692-FFB9-40DE-B124-169F2148678E}" type="slidenum">
              <a:rPr lang="en-US" smtClean="0"/>
              <a:pPr/>
              <a:t>22</a:t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29692-FFB9-40DE-B124-169F2148678E}" type="slidenum">
              <a:rPr lang="en-US" smtClean="0"/>
              <a:pPr/>
              <a:t>23</a:t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29692-FFB9-40DE-B124-169F2148678E}" type="slidenum">
              <a:rPr lang="en-US" smtClean="0"/>
              <a:pPr/>
              <a:t>24</a:t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29692-FFB9-40DE-B124-169F2148678E}" type="slidenum">
              <a:rPr lang="en-US" smtClean="0"/>
              <a:pPr/>
              <a:t>25</a:t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29692-FFB9-40DE-B124-169F2148678E}" type="slidenum">
              <a:rPr lang="en-US" smtClean="0"/>
              <a:pPr/>
              <a:t>26</a:t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29692-FFB9-40DE-B124-169F2148678E}" type="slidenum">
              <a:rPr lang="en-US" smtClean="0"/>
              <a:pPr/>
              <a:t>27</a:t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29692-FFB9-40DE-B124-169F2148678E}" type="slidenum">
              <a:rPr lang="en-US" smtClean="0"/>
              <a:pPr/>
              <a:t>28</a:t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29692-FFB9-40DE-B124-169F2148678E}" type="slidenum">
              <a:rPr lang="en-US" smtClean="0"/>
              <a:pPr/>
              <a:t>29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0BE6E9-544B-472F-BD33-6B5038F78A0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29692-FFB9-40DE-B124-169F2148678E}" type="slidenum">
              <a:rPr lang="en-US" smtClean="0"/>
              <a:pPr/>
              <a:t>30</a:t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29692-FFB9-40DE-B124-169F2148678E}" type="slidenum">
              <a:rPr lang="en-US" smtClean="0"/>
              <a:pPr/>
              <a:t>31</a:t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29692-FFB9-40DE-B124-169F2148678E}" type="slidenum">
              <a:rPr lang="en-US" smtClean="0"/>
              <a:pPr/>
              <a:t>32</a:t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29692-FFB9-40DE-B124-169F2148678E}" type="slidenum">
              <a:rPr lang="en-US" smtClean="0"/>
              <a:pPr/>
              <a:t>33</a:t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29692-FFB9-40DE-B124-169F2148678E}" type="slidenum">
              <a:rPr lang="en-US" smtClean="0"/>
              <a:pPr/>
              <a:t>34</a:t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29692-FFB9-40DE-B124-169F2148678E}" type="slidenum">
              <a:rPr lang="en-US" smtClean="0"/>
              <a:pPr/>
              <a:t>35</a:t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29692-FFB9-40DE-B124-169F2148678E}" type="slidenum">
              <a:rPr lang="en-US" smtClean="0"/>
              <a:pPr/>
              <a:t>36</a:t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29692-FFB9-40DE-B124-169F2148678E}" type="slidenum">
              <a:rPr lang="en-US" smtClean="0"/>
              <a:pPr/>
              <a:t>37</a:t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29692-FFB9-40DE-B124-169F2148678E}" type="slidenum">
              <a:rPr lang="en-US" smtClean="0"/>
              <a:pPr/>
              <a:t>38</a:t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29692-FFB9-40DE-B124-169F2148678E}" type="slidenum">
              <a:rPr lang="en-US" smtClean="0"/>
              <a:pPr/>
              <a:t>39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0BE6E9-544B-472F-BD33-6B5038F78A0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29692-FFB9-40DE-B124-169F2148678E}" type="slidenum">
              <a:rPr lang="en-US" smtClean="0"/>
              <a:pPr/>
              <a:t>40</a:t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29692-FFB9-40DE-B124-169F2148678E}" type="slidenum">
              <a:rPr lang="en-US" smtClean="0"/>
              <a:pPr/>
              <a:t>41</a:t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29692-FFB9-40DE-B124-169F2148678E}" type="slidenum">
              <a:rPr lang="en-US" smtClean="0"/>
              <a:pPr/>
              <a:t>42</a:t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29692-FFB9-40DE-B124-169F2148678E}" type="slidenum">
              <a:rPr lang="en-US" smtClean="0"/>
              <a:pPr/>
              <a:t>43</a:t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29692-FFB9-40DE-B124-169F2148678E}" type="slidenum">
              <a:rPr lang="en-US" smtClean="0"/>
              <a:pPr/>
              <a:t>44</a:t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29692-FFB9-40DE-B124-169F2148678E}" type="slidenum">
              <a:rPr lang="en-US" smtClean="0"/>
              <a:pPr/>
              <a:t>45</a:t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29692-FFB9-40DE-B124-169F2148678E}" type="slidenum">
              <a:rPr lang="en-US" smtClean="0"/>
              <a:pPr/>
              <a:t>46</a:t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29692-FFB9-40DE-B124-169F2148678E}" type="slidenum">
              <a:rPr lang="en-US" smtClean="0"/>
              <a:pPr/>
              <a:t>47</a:t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29692-FFB9-40DE-B124-169F2148678E}" type="slidenum">
              <a:rPr lang="en-US" smtClean="0"/>
              <a:pPr/>
              <a:t>48</a:t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29692-FFB9-40DE-B124-169F2148678E}" type="slidenum">
              <a:rPr lang="en-US" smtClean="0"/>
              <a:pPr/>
              <a:t>49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0BE6E9-544B-472F-BD33-6B5038F78A0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29692-FFB9-40DE-B124-169F2148678E}" type="slidenum">
              <a:rPr lang="en-US" smtClean="0"/>
              <a:pPr/>
              <a:t>50</a:t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29692-FFB9-40DE-B124-169F2148678E}" type="slidenum">
              <a:rPr lang="en-US" smtClean="0"/>
              <a:pPr/>
              <a:t>51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29692-FFB9-40DE-B124-169F2148678E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29692-FFB9-40DE-B124-169F2148678E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0BE6E9-544B-472F-BD33-6B5038F78A0A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Agent Factors</a:t>
            </a:r>
          </a:p>
          <a:p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Physical Agents : (as heat, cold, vibrations, electricity,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mechanical forces etc.).</a:t>
            </a:r>
          </a:p>
          <a:p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Chemical Agents : (as acids, </a:t>
            </a:r>
            <a:r>
              <a:rPr lang="en-US" sz="1200" b="1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alkalies</a:t>
            </a:r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, heavy metals, allergens,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etc.).</a:t>
            </a:r>
          </a:p>
          <a:p>
            <a:r>
              <a:rPr lang="pt-BR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Biological Agents : (as viruses, bacteria, parasites, etc.).</a:t>
            </a:r>
          </a:p>
          <a:p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Nutritional agents : These are truly a part of chemical agents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but often described as a separate category because of the</a:t>
            </a:r>
          </a:p>
          <a:p>
            <a:endParaRPr lang="en-US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endParaRPr lang="en-US" sz="1200" kern="1200" baseline="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Host Factors</a:t>
            </a:r>
          </a:p>
          <a:p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Socio-demographic Factors : Such as age, sex, occupation,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education, marital status, etc.</a:t>
            </a:r>
          </a:p>
          <a:p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Psycho-social Factors : Such as attitudes, practices,</a:t>
            </a:r>
          </a:p>
          <a:p>
            <a:r>
              <a:rPr lang="en-US" sz="1200" kern="1200" baseline="0" dirty="0" err="1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behavioural</a:t>
            </a:r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patterns, life style, etc.</a:t>
            </a:r>
          </a:p>
          <a:p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Intrinsic Characteristics : Intrinsic Characteristics or the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“biological, Immunological and Genetic factors” in a human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being - e.g. genetic factors, HLA types, biochemical and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physiological characteristics, etc.</a:t>
            </a:r>
          </a:p>
          <a:p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Environmental Factors</a:t>
            </a:r>
          </a:p>
          <a:p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Physical Environment : Such as seasons, climate, altitude,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rainfall, etc.</a:t>
            </a:r>
          </a:p>
          <a:p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Biological Environment : e.g. arthropod vectors of diseases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like mosquitoes, animal reservoirs like canines and rodents,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etc.</a:t>
            </a:r>
          </a:p>
          <a:p>
            <a:r>
              <a:rPr lang="en-US" sz="1200" b="1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Social Environment : e.g. community attitudes, beliefs,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practices and cultural factors affecting disease; level of socioeconomic</a:t>
            </a:r>
          </a:p>
          <a:p>
            <a:r>
              <a:rPr lang="en-US" sz="12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development; availability of health services, etc.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029692-FFB9-40DE-B124-169F2148678E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2166938" y="563563"/>
            <a:ext cx="4800600" cy="6151562"/>
            <a:chOff x="1365" y="355"/>
            <a:chExt cx="3024" cy="3875"/>
          </a:xfrm>
        </p:grpSpPr>
        <p:sp>
          <p:nvSpPr>
            <p:cNvPr id="2050" name="Freeform 2"/>
            <p:cNvSpPr>
              <a:spLocks/>
            </p:cNvSpPr>
            <p:nvPr/>
          </p:nvSpPr>
          <p:spPr bwMode="auto">
            <a:xfrm>
              <a:off x="2835" y="586"/>
              <a:ext cx="88" cy="1121"/>
            </a:xfrm>
            <a:custGeom>
              <a:avLst/>
              <a:gdLst/>
              <a:ahLst/>
              <a:cxnLst>
                <a:cxn ang="0">
                  <a:pos x="0" y="1120"/>
                </a:cxn>
                <a:cxn ang="0">
                  <a:pos x="0" y="0"/>
                </a:cxn>
                <a:cxn ang="0">
                  <a:pos x="87" y="0"/>
                </a:cxn>
                <a:cxn ang="0">
                  <a:pos x="87" y="1085"/>
                </a:cxn>
                <a:cxn ang="0">
                  <a:pos x="0" y="1120"/>
                </a:cxn>
              </a:cxnLst>
              <a:rect l="0" t="0" r="r" b="b"/>
              <a:pathLst>
                <a:path w="88" h="1121">
                  <a:moveTo>
                    <a:pt x="0" y="1120"/>
                  </a:moveTo>
                  <a:lnTo>
                    <a:pt x="0" y="0"/>
                  </a:lnTo>
                  <a:lnTo>
                    <a:pt x="87" y="0"/>
                  </a:lnTo>
                  <a:lnTo>
                    <a:pt x="87" y="1085"/>
                  </a:lnTo>
                  <a:lnTo>
                    <a:pt x="0" y="1120"/>
                  </a:lnTo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51" name="Freeform 3"/>
            <p:cNvSpPr>
              <a:spLocks/>
            </p:cNvSpPr>
            <p:nvPr/>
          </p:nvSpPr>
          <p:spPr bwMode="auto">
            <a:xfrm>
              <a:off x="2834" y="1900"/>
              <a:ext cx="84" cy="363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83" y="0"/>
                </a:cxn>
                <a:cxn ang="0">
                  <a:pos x="74" y="329"/>
                </a:cxn>
                <a:cxn ang="0">
                  <a:pos x="0" y="362"/>
                </a:cxn>
                <a:cxn ang="0">
                  <a:pos x="0" y="29"/>
                </a:cxn>
              </a:cxnLst>
              <a:rect l="0" t="0" r="r" b="b"/>
              <a:pathLst>
                <a:path w="84" h="363">
                  <a:moveTo>
                    <a:pt x="0" y="29"/>
                  </a:moveTo>
                  <a:lnTo>
                    <a:pt x="83" y="0"/>
                  </a:lnTo>
                  <a:lnTo>
                    <a:pt x="74" y="329"/>
                  </a:lnTo>
                  <a:lnTo>
                    <a:pt x="0" y="362"/>
                  </a:lnTo>
                  <a:lnTo>
                    <a:pt x="0" y="29"/>
                  </a:lnTo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52" name="Freeform 4"/>
            <p:cNvSpPr>
              <a:spLocks/>
            </p:cNvSpPr>
            <p:nvPr/>
          </p:nvSpPr>
          <p:spPr bwMode="auto">
            <a:xfrm>
              <a:off x="2825" y="2493"/>
              <a:ext cx="84" cy="249"/>
            </a:xfrm>
            <a:custGeom>
              <a:avLst/>
              <a:gdLst/>
              <a:ahLst/>
              <a:cxnLst>
                <a:cxn ang="0">
                  <a:pos x="2" y="213"/>
                </a:cxn>
                <a:cxn ang="0">
                  <a:pos x="0" y="28"/>
                </a:cxn>
                <a:cxn ang="0">
                  <a:pos x="83" y="0"/>
                </a:cxn>
                <a:cxn ang="0">
                  <a:pos x="72" y="248"/>
                </a:cxn>
                <a:cxn ang="0">
                  <a:pos x="2" y="213"/>
                </a:cxn>
              </a:cxnLst>
              <a:rect l="0" t="0" r="r" b="b"/>
              <a:pathLst>
                <a:path w="84" h="249">
                  <a:moveTo>
                    <a:pt x="2" y="213"/>
                  </a:moveTo>
                  <a:lnTo>
                    <a:pt x="0" y="28"/>
                  </a:lnTo>
                  <a:lnTo>
                    <a:pt x="83" y="0"/>
                  </a:lnTo>
                  <a:lnTo>
                    <a:pt x="72" y="248"/>
                  </a:lnTo>
                  <a:lnTo>
                    <a:pt x="2" y="213"/>
                  </a:lnTo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53" name="Freeform 5"/>
            <p:cNvSpPr>
              <a:spLocks/>
            </p:cNvSpPr>
            <p:nvPr/>
          </p:nvSpPr>
          <p:spPr bwMode="auto">
            <a:xfrm>
              <a:off x="2831" y="2965"/>
              <a:ext cx="52" cy="232"/>
            </a:xfrm>
            <a:custGeom>
              <a:avLst/>
              <a:gdLst/>
              <a:ahLst/>
              <a:cxnLst>
                <a:cxn ang="0">
                  <a:pos x="13" y="204"/>
                </a:cxn>
                <a:cxn ang="0">
                  <a:pos x="0" y="0"/>
                </a:cxn>
                <a:cxn ang="0">
                  <a:pos x="51" y="26"/>
                </a:cxn>
                <a:cxn ang="0">
                  <a:pos x="47" y="231"/>
                </a:cxn>
                <a:cxn ang="0">
                  <a:pos x="13" y="204"/>
                </a:cxn>
              </a:cxnLst>
              <a:rect l="0" t="0" r="r" b="b"/>
              <a:pathLst>
                <a:path w="52" h="232">
                  <a:moveTo>
                    <a:pt x="13" y="204"/>
                  </a:moveTo>
                  <a:lnTo>
                    <a:pt x="0" y="0"/>
                  </a:lnTo>
                  <a:lnTo>
                    <a:pt x="51" y="26"/>
                  </a:lnTo>
                  <a:lnTo>
                    <a:pt x="47" y="231"/>
                  </a:lnTo>
                  <a:lnTo>
                    <a:pt x="13" y="204"/>
                  </a:lnTo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54" name="Freeform 6"/>
            <p:cNvSpPr>
              <a:spLocks/>
            </p:cNvSpPr>
            <p:nvPr/>
          </p:nvSpPr>
          <p:spPr bwMode="auto">
            <a:xfrm>
              <a:off x="2851" y="3354"/>
              <a:ext cx="36" cy="133"/>
            </a:xfrm>
            <a:custGeom>
              <a:avLst/>
              <a:gdLst/>
              <a:ahLst/>
              <a:cxnLst>
                <a:cxn ang="0">
                  <a:pos x="4" y="101"/>
                </a:cxn>
                <a:cxn ang="0">
                  <a:pos x="0" y="0"/>
                </a:cxn>
                <a:cxn ang="0">
                  <a:pos x="35" y="20"/>
                </a:cxn>
                <a:cxn ang="0">
                  <a:pos x="28" y="132"/>
                </a:cxn>
                <a:cxn ang="0">
                  <a:pos x="4" y="101"/>
                </a:cxn>
              </a:cxnLst>
              <a:rect l="0" t="0" r="r" b="b"/>
              <a:pathLst>
                <a:path w="36" h="133">
                  <a:moveTo>
                    <a:pt x="4" y="101"/>
                  </a:moveTo>
                  <a:lnTo>
                    <a:pt x="0" y="0"/>
                  </a:lnTo>
                  <a:lnTo>
                    <a:pt x="35" y="20"/>
                  </a:lnTo>
                  <a:lnTo>
                    <a:pt x="28" y="132"/>
                  </a:lnTo>
                  <a:lnTo>
                    <a:pt x="4" y="101"/>
                  </a:lnTo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55" name="Freeform 7"/>
            <p:cNvSpPr>
              <a:spLocks/>
            </p:cNvSpPr>
            <p:nvPr/>
          </p:nvSpPr>
          <p:spPr bwMode="auto">
            <a:xfrm>
              <a:off x="2851" y="3640"/>
              <a:ext cx="30" cy="590"/>
            </a:xfrm>
            <a:custGeom>
              <a:avLst/>
              <a:gdLst/>
              <a:ahLst/>
              <a:cxnLst>
                <a:cxn ang="0">
                  <a:pos x="15" y="589"/>
                </a:cxn>
                <a:cxn ang="0">
                  <a:pos x="0" y="0"/>
                </a:cxn>
                <a:cxn ang="0">
                  <a:pos x="29" y="37"/>
                </a:cxn>
                <a:cxn ang="0">
                  <a:pos x="15" y="589"/>
                </a:cxn>
              </a:cxnLst>
              <a:rect l="0" t="0" r="r" b="b"/>
              <a:pathLst>
                <a:path w="30" h="590">
                  <a:moveTo>
                    <a:pt x="15" y="589"/>
                  </a:moveTo>
                  <a:lnTo>
                    <a:pt x="0" y="0"/>
                  </a:lnTo>
                  <a:lnTo>
                    <a:pt x="29" y="37"/>
                  </a:lnTo>
                  <a:lnTo>
                    <a:pt x="15" y="589"/>
                  </a:lnTo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56" name="Freeform 8"/>
            <p:cNvSpPr>
              <a:spLocks/>
            </p:cNvSpPr>
            <p:nvPr/>
          </p:nvSpPr>
          <p:spPr bwMode="auto">
            <a:xfrm>
              <a:off x="2600" y="3595"/>
              <a:ext cx="233" cy="130"/>
            </a:xfrm>
            <a:custGeom>
              <a:avLst/>
              <a:gdLst/>
              <a:ahLst/>
              <a:cxnLst>
                <a:cxn ang="0">
                  <a:pos x="0" y="117"/>
                </a:cxn>
                <a:cxn ang="0">
                  <a:pos x="48" y="101"/>
                </a:cxn>
                <a:cxn ang="0">
                  <a:pos x="93" y="79"/>
                </a:cxn>
                <a:cxn ang="0">
                  <a:pos x="146" y="39"/>
                </a:cxn>
                <a:cxn ang="0">
                  <a:pos x="182" y="0"/>
                </a:cxn>
                <a:cxn ang="0">
                  <a:pos x="232" y="42"/>
                </a:cxn>
                <a:cxn ang="0">
                  <a:pos x="188" y="74"/>
                </a:cxn>
                <a:cxn ang="0">
                  <a:pos x="134" y="110"/>
                </a:cxn>
                <a:cxn ang="0">
                  <a:pos x="61" y="129"/>
                </a:cxn>
                <a:cxn ang="0">
                  <a:pos x="0" y="117"/>
                </a:cxn>
              </a:cxnLst>
              <a:rect l="0" t="0" r="r" b="b"/>
              <a:pathLst>
                <a:path w="233" h="130">
                  <a:moveTo>
                    <a:pt x="0" y="117"/>
                  </a:moveTo>
                  <a:lnTo>
                    <a:pt x="48" y="101"/>
                  </a:lnTo>
                  <a:lnTo>
                    <a:pt x="93" y="79"/>
                  </a:lnTo>
                  <a:lnTo>
                    <a:pt x="146" y="39"/>
                  </a:lnTo>
                  <a:lnTo>
                    <a:pt x="182" y="0"/>
                  </a:lnTo>
                  <a:lnTo>
                    <a:pt x="232" y="42"/>
                  </a:lnTo>
                  <a:lnTo>
                    <a:pt x="188" y="74"/>
                  </a:lnTo>
                  <a:lnTo>
                    <a:pt x="134" y="110"/>
                  </a:lnTo>
                  <a:lnTo>
                    <a:pt x="61" y="129"/>
                  </a:lnTo>
                  <a:lnTo>
                    <a:pt x="0" y="117"/>
                  </a:lnTo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57" name="Freeform 9"/>
            <p:cNvSpPr>
              <a:spLocks/>
            </p:cNvSpPr>
            <p:nvPr/>
          </p:nvSpPr>
          <p:spPr bwMode="auto">
            <a:xfrm>
              <a:off x="2583" y="2888"/>
              <a:ext cx="465" cy="646"/>
            </a:xfrm>
            <a:custGeom>
              <a:avLst/>
              <a:gdLst/>
              <a:ahLst/>
              <a:cxnLst>
                <a:cxn ang="0">
                  <a:pos x="359" y="645"/>
                </a:cxn>
                <a:cxn ang="0">
                  <a:pos x="405" y="616"/>
                </a:cxn>
                <a:cxn ang="0">
                  <a:pos x="447" y="580"/>
                </a:cxn>
                <a:cxn ang="0">
                  <a:pos x="460" y="552"/>
                </a:cxn>
                <a:cxn ang="0">
                  <a:pos x="464" y="515"/>
                </a:cxn>
                <a:cxn ang="0">
                  <a:pos x="451" y="468"/>
                </a:cxn>
                <a:cxn ang="0">
                  <a:pos x="424" y="424"/>
                </a:cxn>
                <a:cxn ang="0">
                  <a:pos x="380" y="385"/>
                </a:cxn>
                <a:cxn ang="0">
                  <a:pos x="168" y="259"/>
                </a:cxn>
                <a:cxn ang="0">
                  <a:pos x="133" y="235"/>
                </a:cxn>
                <a:cxn ang="0">
                  <a:pos x="111" y="208"/>
                </a:cxn>
                <a:cxn ang="0">
                  <a:pos x="104" y="166"/>
                </a:cxn>
                <a:cxn ang="0">
                  <a:pos x="117" y="124"/>
                </a:cxn>
                <a:cxn ang="0">
                  <a:pos x="155" y="95"/>
                </a:cxn>
                <a:cxn ang="0">
                  <a:pos x="222" y="52"/>
                </a:cxn>
                <a:cxn ang="0">
                  <a:pos x="124" y="0"/>
                </a:cxn>
                <a:cxn ang="0">
                  <a:pos x="55" y="41"/>
                </a:cxn>
                <a:cxn ang="0">
                  <a:pos x="27" y="70"/>
                </a:cxn>
                <a:cxn ang="0">
                  <a:pos x="2" y="123"/>
                </a:cxn>
                <a:cxn ang="0">
                  <a:pos x="0" y="189"/>
                </a:cxn>
                <a:cxn ang="0">
                  <a:pos x="29" y="257"/>
                </a:cxn>
                <a:cxn ang="0">
                  <a:pos x="78" y="300"/>
                </a:cxn>
                <a:cxn ang="0">
                  <a:pos x="311" y="442"/>
                </a:cxn>
                <a:cxn ang="0">
                  <a:pos x="358" y="474"/>
                </a:cxn>
                <a:cxn ang="0">
                  <a:pos x="375" y="516"/>
                </a:cxn>
                <a:cxn ang="0">
                  <a:pos x="375" y="550"/>
                </a:cxn>
                <a:cxn ang="0">
                  <a:pos x="308" y="608"/>
                </a:cxn>
                <a:cxn ang="0">
                  <a:pos x="359" y="645"/>
                </a:cxn>
              </a:cxnLst>
              <a:rect l="0" t="0" r="r" b="b"/>
              <a:pathLst>
                <a:path w="465" h="646">
                  <a:moveTo>
                    <a:pt x="359" y="645"/>
                  </a:moveTo>
                  <a:lnTo>
                    <a:pt x="405" y="616"/>
                  </a:lnTo>
                  <a:lnTo>
                    <a:pt x="447" y="580"/>
                  </a:lnTo>
                  <a:lnTo>
                    <a:pt x="460" y="552"/>
                  </a:lnTo>
                  <a:lnTo>
                    <a:pt x="464" y="515"/>
                  </a:lnTo>
                  <a:lnTo>
                    <a:pt x="451" y="468"/>
                  </a:lnTo>
                  <a:lnTo>
                    <a:pt x="424" y="424"/>
                  </a:lnTo>
                  <a:lnTo>
                    <a:pt x="380" y="385"/>
                  </a:lnTo>
                  <a:lnTo>
                    <a:pt x="168" y="259"/>
                  </a:lnTo>
                  <a:lnTo>
                    <a:pt x="133" y="235"/>
                  </a:lnTo>
                  <a:lnTo>
                    <a:pt x="111" y="208"/>
                  </a:lnTo>
                  <a:lnTo>
                    <a:pt x="104" y="166"/>
                  </a:lnTo>
                  <a:lnTo>
                    <a:pt x="117" y="124"/>
                  </a:lnTo>
                  <a:lnTo>
                    <a:pt x="155" y="95"/>
                  </a:lnTo>
                  <a:lnTo>
                    <a:pt x="222" y="52"/>
                  </a:lnTo>
                  <a:lnTo>
                    <a:pt x="124" y="0"/>
                  </a:lnTo>
                  <a:lnTo>
                    <a:pt x="55" y="41"/>
                  </a:lnTo>
                  <a:lnTo>
                    <a:pt x="27" y="70"/>
                  </a:lnTo>
                  <a:lnTo>
                    <a:pt x="2" y="123"/>
                  </a:lnTo>
                  <a:lnTo>
                    <a:pt x="0" y="189"/>
                  </a:lnTo>
                  <a:lnTo>
                    <a:pt x="29" y="257"/>
                  </a:lnTo>
                  <a:lnTo>
                    <a:pt x="78" y="300"/>
                  </a:lnTo>
                  <a:lnTo>
                    <a:pt x="311" y="442"/>
                  </a:lnTo>
                  <a:lnTo>
                    <a:pt x="358" y="474"/>
                  </a:lnTo>
                  <a:lnTo>
                    <a:pt x="375" y="516"/>
                  </a:lnTo>
                  <a:lnTo>
                    <a:pt x="375" y="550"/>
                  </a:lnTo>
                  <a:lnTo>
                    <a:pt x="308" y="608"/>
                  </a:lnTo>
                  <a:lnTo>
                    <a:pt x="359" y="645"/>
                  </a:lnTo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58" name="Freeform 10"/>
            <p:cNvSpPr>
              <a:spLocks/>
            </p:cNvSpPr>
            <p:nvPr/>
          </p:nvSpPr>
          <p:spPr bwMode="auto">
            <a:xfrm>
              <a:off x="2966" y="2396"/>
              <a:ext cx="318" cy="422"/>
            </a:xfrm>
            <a:custGeom>
              <a:avLst/>
              <a:gdLst/>
              <a:ahLst/>
              <a:cxnLst>
                <a:cxn ang="0">
                  <a:pos x="92" y="421"/>
                </a:cxn>
                <a:cxn ang="0">
                  <a:pos x="163" y="399"/>
                </a:cxn>
                <a:cxn ang="0">
                  <a:pos x="218" y="357"/>
                </a:cxn>
                <a:cxn ang="0">
                  <a:pos x="263" y="316"/>
                </a:cxn>
                <a:cxn ang="0">
                  <a:pos x="300" y="265"/>
                </a:cxn>
                <a:cxn ang="0">
                  <a:pos x="317" y="203"/>
                </a:cxn>
                <a:cxn ang="0">
                  <a:pos x="316" y="139"/>
                </a:cxn>
                <a:cxn ang="0">
                  <a:pos x="299" y="95"/>
                </a:cxn>
                <a:cxn ang="0">
                  <a:pos x="276" y="64"/>
                </a:cxn>
                <a:cxn ang="0">
                  <a:pos x="241" y="36"/>
                </a:cxn>
                <a:cxn ang="0">
                  <a:pos x="218" y="14"/>
                </a:cxn>
                <a:cxn ang="0">
                  <a:pos x="180" y="0"/>
                </a:cxn>
                <a:cxn ang="0">
                  <a:pos x="61" y="52"/>
                </a:cxn>
                <a:cxn ang="0">
                  <a:pos x="106" y="93"/>
                </a:cxn>
                <a:cxn ang="0">
                  <a:pos x="137" y="130"/>
                </a:cxn>
                <a:cxn ang="0">
                  <a:pos x="159" y="159"/>
                </a:cxn>
                <a:cxn ang="0">
                  <a:pos x="176" y="196"/>
                </a:cxn>
                <a:cxn ang="0">
                  <a:pos x="176" y="246"/>
                </a:cxn>
                <a:cxn ang="0">
                  <a:pos x="145" y="279"/>
                </a:cxn>
                <a:cxn ang="0">
                  <a:pos x="105" y="309"/>
                </a:cxn>
                <a:cxn ang="0">
                  <a:pos x="50" y="342"/>
                </a:cxn>
                <a:cxn ang="0">
                  <a:pos x="0" y="369"/>
                </a:cxn>
                <a:cxn ang="0">
                  <a:pos x="92" y="421"/>
                </a:cxn>
              </a:cxnLst>
              <a:rect l="0" t="0" r="r" b="b"/>
              <a:pathLst>
                <a:path w="318" h="422">
                  <a:moveTo>
                    <a:pt x="92" y="421"/>
                  </a:moveTo>
                  <a:lnTo>
                    <a:pt x="163" y="399"/>
                  </a:lnTo>
                  <a:lnTo>
                    <a:pt x="218" y="357"/>
                  </a:lnTo>
                  <a:lnTo>
                    <a:pt x="263" y="316"/>
                  </a:lnTo>
                  <a:lnTo>
                    <a:pt x="300" y="265"/>
                  </a:lnTo>
                  <a:lnTo>
                    <a:pt x="317" y="203"/>
                  </a:lnTo>
                  <a:lnTo>
                    <a:pt x="316" y="139"/>
                  </a:lnTo>
                  <a:lnTo>
                    <a:pt x="299" y="95"/>
                  </a:lnTo>
                  <a:lnTo>
                    <a:pt x="276" y="64"/>
                  </a:lnTo>
                  <a:lnTo>
                    <a:pt x="241" y="36"/>
                  </a:lnTo>
                  <a:lnTo>
                    <a:pt x="218" y="14"/>
                  </a:lnTo>
                  <a:lnTo>
                    <a:pt x="180" y="0"/>
                  </a:lnTo>
                  <a:lnTo>
                    <a:pt x="61" y="52"/>
                  </a:lnTo>
                  <a:lnTo>
                    <a:pt x="106" y="93"/>
                  </a:lnTo>
                  <a:lnTo>
                    <a:pt x="137" y="130"/>
                  </a:lnTo>
                  <a:lnTo>
                    <a:pt x="159" y="159"/>
                  </a:lnTo>
                  <a:lnTo>
                    <a:pt x="176" y="196"/>
                  </a:lnTo>
                  <a:lnTo>
                    <a:pt x="176" y="246"/>
                  </a:lnTo>
                  <a:lnTo>
                    <a:pt x="145" y="279"/>
                  </a:lnTo>
                  <a:lnTo>
                    <a:pt x="105" y="309"/>
                  </a:lnTo>
                  <a:lnTo>
                    <a:pt x="50" y="342"/>
                  </a:lnTo>
                  <a:lnTo>
                    <a:pt x="0" y="369"/>
                  </a:lnTo>
                  <a:lnTo>
                    <a:pt x="92" y="421"/>
                  </a:lnTo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59" name="Freeform 11"/>
            <p:cNvSpPr>
              <a:spLocks/>
            </p:cNvSpPr>
            <p:nvPr/>
          </p:nvSpPr>
          <p:spPr bwMode="auto">
            <a:xfrm>
              <a:off x="2308" y="1190"/>
              <a:ext cx="1404" cy="1153"/>
            </a:xfrm>
            <a:custGeom>
              <a:avLst/>
              <a:gdLst/>
              <a:ahLst/>
              <a:cxnLst>
                <a:cxn ang="0">
                  <a:pos x="466" y="1084"/>
                </a:cxn>
                <a:cxn ang="0">
                  <a:pos x="370" y="1066"/>
                </a:cxn>
                <a:cxn ang="0">
                  <a:pos x="299" y="1035"/>
                </a:cxn>
                <a:cxn ang="0">
                  <a:pos x="257" y="1002"/>
                </a:cxn>
                <a:cxn ang="0">
                  <a:pos x="220" y="956"/>
                </a:cxn>
                <a:cxn ang="0">
                  <a:pos x="209" y="914"/>
                </a:cxn>
                <a:cxn ang="0">
                  <a:pos x="215" y="873"/>
                </a:cxn>
                <a:cxn ang="0">
                  <a:pos x="231" y="836"/>
                </a:cxn>
                <a:cxn ang="0">
                  <a:pos x="273" y="798"/>
                </a:cxn>
                <a:cxn ang="0">
                  <a:pos x="330" y="774"/>
                </a:cxn>
                <a:cxn ang="0">
                  <a:pos x="400" y="748"/>
                </a:cxn>
                <a:cxn ang="0">
                  <a:pos x="1110" y="499"/>
                </a:cxn>
                <a:cxn ang="0">
                  <a:pos x="1207" y="451"/>
                </a:cxn>
                <a:cxn ang="0">
                  <a:pos x="1289" y="398"/>
                </a:cxn>
                <a:cxn ang="0">
                  <a:pos x="1344" y="356"/>
                </a:cxn>
                <a:cxn ang="0">
                  <a:pos x="1381" y="310"/>
                </a:cxn>
                <a:cxn ang="0">
                  <a:pos x="1403" y="249"/>
                </a:cxn>
                <a:cxn ang="0">
                  <a:pos x="1401" y="185"/>
                </a:cxn>
                <a:cxn ang="0">
                  <a:pos x="1386" y="136"/>
                </a:cxn>
                <a:cxn ang="0">
                  <a:pos x="1370" y="90"/>
                </a:cxn>
                <a:cxn ang="0">
                  <a:pos x="1335" y="55"/>
                </a:cxn>
                <a:cxn ang="0">
                  <a:pos x="1280" y="18"/>
                </a:cxn>
                <a:cxn ang="0">
                  <a:pos x="1214" y="0"/>
                </a:cxn>
                <a:cxn ang="0">
                  <a:pos x="1172" y="4"/>
                </a:cxn>
                <a:cxn ang="0">
                  <a:pos x="1111" y="7"/>
                </a:cxn>
                <a:cxn ang="0">
                  <a:pos x="1053" y="20"/>
                </a:cxn>
                <a:cxn ang="0">
                  <a:pos x="989" y="46"/>
                </a:cxn>
                <a:cxn ang="0">
                  <a:pos x="939" y="79"/>
                </a:cxn>
                <a:cxn ang="0">
                  <a:pos x="899" y="106"/>
                </a:cxn>
                <a:cxn ang="0">
                  <a:pos x="878" y="149"/>
                </a:cxn>
                <a:cxn ang="0">
                  <a:pos x="897" y="187"/>
                </a:cxn>
                <a:cxn ang="0">
                  <a:pos x="939" y="183"/>
                </a:cxn>
                <a:cxn ang="0">
                  <a:pos x="987" y="171"/>
                </a:cxn>
                <a:cxn ang="0">
                  <a:pos x="1033" y="158"/>
                </a:cxn>
                <a:cxn ang="0">
                  <a:pos x="1069" y="150"/>
                </a:cxn>
                <a:cxn ang="0">
                  <a:pos x="1111" y="150"/>
                </a:cxn>
                <a:cxn ang="0">
                  <a:pos x="1154" y="163"/>
                </a:cxn>
                <a:cxn ang="0">
                  <a:pos x="1183" y="204"/>
                </a:cxn>
                <a:cxn ang="0">
                  <a:pos x="1179" y="248"/>
                </a:cxn>
                <a:cxn ang="0">
                  <a:pos x="1157" y="286"/>
                </a:cxn>
                <a:cxn ang="0">
                  <a:pos x="1121" y="323"/>
                </a:cxn>
                <a:cxn ang="0">
                  <a:pos x="1047" y="361"/>
                </a:cxn>
                <a:cxn ang="0">
                  <a:pos x="908" y="415"/>
                </a:cxn>
                <a:cxn ang="0">
                  <a:pos x="194" y="675"/>
                </a:cxn>
                <a:cxn ang="0">
                  <a:pos x="123" y="715"/>
                </a:cxn>
                <a:cxn ang="0">
                  <a:pos x="68" y="763"/>
                </a:cxn>
                <a:cxn ang="0">
                  <a:pos x="29" y="809"/>
                </a:cxn>
                <a:cxn ang="0">
                  <a:pos x="6" y="858"/>
                </a:cxn>
                <a:cxn ang="0">
                  <a:pos x="0" y="912"/>
                </a:cxn>
                <a:cxn ang="0">
                  <a:pos x="8" y="952"/>
                </a:cxn>
                <a:cxn ang="0">
                  <a:pos x="22" y="992"/>
                </a:cxn>
                <a:cxn ang="0">
                  <a:pos x="59" y="1036"/>
                </a:cxn>
                <a:cxn ang="0">
                  <a:pos x="127" y="1095"/>
                </a:cxn>
                <a:cxn ang="0">
                  <a:pos x="198" y="1135"/>
                </a:cxn>
                <a:cxn ang="0">
                  <a:pos x="273" y="1152"/>
                </a:cxn>
                <a:cxn ang="0">
                  <a:pos x="466" y="1084"/>
                </a:cxn>
              </a:cxnLst>
              <a:rect l="0" t="0" r="r" b="b"/>
              <a:pathLst>
                <a:path w="1404" h="1153">
                  <a:moveTo>
                    <a:pt x="466" y="1084"/>
                  </a:moveTo>
                  <a:lnTo>
                    <a:pt x="370" y="1066"/>
                  </a:lnTo>
                  <a:lnTo>
                    <a:pt x="299" y="1035"/>
                  </a:lnTo>
                  <a:lnTo>
                    <a:pt x="257" y="1002"/>
                  </a:lnTo>
                  <a:lnTo>
                    <a:pt x="220" y="956"/>
                  </a:lnTo>
                  <a:lnTo>
                    <a:pt x="209" y="914"/>
                  </a:lnTo>
                  <a:lnTo>
                    <a:pt x="215" y="873"/>
                  </a:lnTo>
                  <a:lnTo>
                    <a:pt x="231" y="836"/>
                  </a:lnTo>
                  <a:lnTo>
                    <a:pt x="273" y="798"/>
                  </a:lnTo>
                  <a:lnTo>
                    <a:pt x="330" y="774"/>
                  </a:lnTo>
                  <a:lnTo>
                    <a:pt x="400" y="748"/>
                  </a:lnTo>
                  <a:lnTo>
                    <a:pt x="1110" y="499"/>
                  </a:lnTo>
                  <a:lnTo>
                    <a:pt x="1207" y="451"/>
                  </a:lnTo>
                  <a:lnTo>
                    <a:pt x="1289" y="398"/>
                  </a:lnTo>
                  <a:lnTo>
                    <a:pt x="1344" y="356"/>
                  </a:lnTo>
                  <a:lnTo>
                    <a:pt x="1381" y="310"/>
                  </a:lnTo>
                  <a:lnTo>
                    <a:pt x="1403" y="249"/>
                  </a:lnTo>
                  <a:lnTo>
                    <a:pt x="1401" y="185"/>
                  </a:lnTo>
                  <a:lnTo>
                    <a:pt x="1386" y="136"/>
                  </a:lnTo>
                  <a:lnTo>
                    <a:pt x="1370" y="90"/>
                  </a:lnTo>
                  <a:lnTo>
                    <a:pt x="1335" y="55"/>
                  </a:lnTo>
                  <a:lnTo>
                    <a:pt x="1280" y="18"/>
                  </a:lnTo>
                  <a:lnTo>
                    <a:pt x="1214" y="0"/>
                  </a:lnTo>
                  <a:lnTo>
                    <a:pt x="1172" y="4"/>
                  </a:lnTo>
                  <a:lnTo>
                    <a:pt x="1111" y="7"/>
                  </a:lnTo>
                  <a:lnTo>
                    <a:pt x="1053" y="20"/>
                  </a:lnTo>
                  <a:lnTo>
                    <a:pt x="989" y="46"/>
                  </a:lnTo>
                  <a:lnTo>
                    <a:pt x="939" y="79"/>
                  </a:lnTo>
                  <a:lnTo>
                    <a:pt x="899" y="106"/>
                  </a:lnTo>
                  <a:lnTo>
                    <a:pt x="878" y="149"/>
                  </a:lnTo>
                  <a:lnTo>
                    <a:pt x="897" y="187"/>
                  </a:lnTo>
                  <a:lnTo>
                    <a:pt x="939" y="183"/>
                  </a:lnTo>
                  <a:lnTo>
                    <a:pt x="987" y="171"/>
                  </a:lnTo>
                  <a:lnTo>
                    <a:pt x="1033" y="158"/>
                  </a:lnTo>
                  <a:lnTo>
                    <a:pt x="1069" y="150"/>
                  </a:lnTo>
                  <a:lnTo>
                    <a:pt x="1111" y="150"/>
                  </a:lnTo>
                  <a:lnTo>
                    <a:pt x="1154" y="163"/>
                  </a:lnTo>
                  <a:lnTo>
                    <a:pt x="1183" y="204"/>
                  </a:lnTo>
                  <a:lnTo>
                    <a:pt x="1179" y="248"/>
                  </a:lnTo>
                  <a:lnTo>
                    <a:pt x="1157" y="286"/>
                  </a:lnTo>
                  <a:lnTo>
                    <a:pt x="1121" y="323"/>
                  </a:lnTo>
                  <a:lnTo>
                    <a:pt x="1047" y="361"/>
                  </a:lnTo>
                  <a:lnTo>
                    <a:pt x="908" y="415"/>
                  </a:lnTo>
                  <a:lnTo>
                    <a:pt x="194" y="675"/>
                  </a:lnTo>
                  <a:lnTo>
                    <a:pt x="123" y="715"/>
                  </a:lnTo>
                  <a:lnTo>
                    <a:pt x="68" y="763"/>
                  </a:lnTo>
                  <a:lnTo>
                    <a:pt x="29" y="809"/>
                  </a:lnTo>
                  <a:lnTo>
                    <a:pt x="6" y="858"/>
                  </a:lnTo>
                  <a:lnTo>
                    <a:pt x="0" y="912"/>
                  </a:lnTo>
                  <a:lnTo>
                    <a:pt x="8" y="952"/>
                  </a:lnTo>
                  <a:lnTo>
                    <a:pt x="22" y="992"/>
                  </a:lnTo>
                  <a:lnTo>
                    <a:pt x="59" y="1036"/>
                  </a:lnTo>
                  <a:lnTo>
                    <a:pt x="127" y="1095"/>
                  </a:lnTo>
                  <a:lnTo>
                    <a:pt x="198" y="1135"/>
                  </a:lnTo>
                  <a:lnTo>
                    <a:pt x="273" y="1152"/>
                  </a:lnTo>
                  <a:lnTo>
                    <a:pt x="466" y="1084"/>
                  </a:lnTo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60" name="Freeform 12"/>
            <p:cNvSpPr>
              <a:spLocks/>
            </p:cNvSpPr>
            <p:nvPr/>
          </p:nvSpPr>
          <p:spPr bwMode="auto">
            <a:xfrm>
              <a:off x="2711" y="3280"/>
              <a:ext cx="368" cy="422"/>
            </a:xfrm>
            <a:custGeom>
              <a:avLst/>
              <a:gdLst/>
              <a:ahLst/>
              <a:cxnLst>
                <a:cxn ang="0">
                  <a:pos x="367" y="421"/>
                </a:cxn>
                <a:cxn ang="0">
                  <a:pos x="171" y="340"/>
                </a:cxn>
                <a:cxn ang="0">
                  <a:pos x="117" y="304"/>
                </a:cxn>
                <a:cxn ang="0">
                  <a:pos x="73" y="265"/>
                </a:cxn>
                <a:cxn ang="0">
                  <a:pos x="31" y="219"/>
                </a:cxn>
                <a:cxn ang="0">
                  <a:pos x="9" y="179"/>
                </a:cxn>
                <a:cxn ang="0">
                  <a:pos x="0" y="137"/>
                </a:cxn>
                <a:cxn ang="0">
                  <a:pos x="2" y="95"/>
                </a:cxn>
                <a:cxn ang="0">
                  <a:pos x="19" y="51"/>
                </a:cxn>
                <a:cxn ang="0">
                  <a:pos x="44" y="0"/>
                </a:cxn>
                <a:cxn ang="0">
                  <a:pos x="120" y="52"/>
                </a:cxn>
                <a:cxn ang="0">
                  <a:pos x="95" y="98"/>
                </a:cxn>
                <a:cxn ang="0">
                  <a:pos x="95" y="143"/>
                </a:cxn>
                <a:cxn ang="0">
                  <a:pos x="122" y="191"/>
                </a:cxn>
                <a:cxn ang="0">
                  <a:pos x="162" y="235"/>
                </a:cxn>
                <a:cxn ang="0">
                  <a:pos x="223" y="284"/>
                </a:cxn>
                <a:cxn ang="0">
                  <a:pos x="290" y="317"/>
                </a:cxn>
                <a:cxn ang="0">
                  <a:pos x="332" y="351"/>
                </a:cxn>
                <a:cxn ang="0">
                  <a:pos x="351" y="378"/>
                </a:cxn>
                <a:cxn ang="0">
                  <a:pos x="367" y="421"/>
                </a:cxn>
              </a:cxnLst>
              <a:rect l="0" t="0" r="r" b="b"/>
              <a:pathLst>
                <a:path w="368" h="422">
                  <a:moveTo>
                    <a:pt x="367" y="421"/>
                  </a:moveTo>
                  <a:lnTo>
                    <a:pt x="171" y="340"/>
                  </a:lnTo>
                  <a:lnTo>
                    <a:pt x="117" y="304"/>
                  </a:lnTo>
                  <a:lnTo>
                    <a:pt x="73" y="265"/>
                  </a:lnTo>
                  <a:lnTo>
                    <a:pt x="31" y="219"/>
                  </a:lnTo>
                  <a:lnTo>
                    <a:pt x="9" y="179"/>
                  </a:lnTo>
                  <a:lnTo>
                    <a:pt x="0" y="137"/>
                  </a:lnTo>
                  <a:lnTo>
                    <a:pt x="2" y="95"/>
                  </a:lnTo>
                  <a:lnTo>
                    <a:pt x="19" y="51"/>
                  </a:lnTo>
                  <a:lnTo>
                    <a:pt x="44" y="0"/>
                  </a:lnTo>
                  <a:lnTo>
                    <a:pt x="120" y="52"/>
                  </a:lnTo>
                  <a:lnTo>
                    <a:pt x="95" y="98"/>
                  </a:lnTo>
                  <a:lnTo>
                    <a:pt x="95" y="143"/>
                  </a:lnTo>
                  <a:lnTo>
                    <a:pt x="122" y="191"/>
                  </a:lnTo>
                  <a:lnTo>
                    <a:pt x="162" y="235"/>
                  </a:lnTo>
                  <a:lnTo>
                    <a:pt x="223" y="284"/>
                  </a:lnTo>
                  <a:lnTo>
                    <a:pt x="290" y="317"/>
                  </a:lnTo>
                  <a:lnTo>
                    <a:pt x="332" y="351"/>
                  </a:lnTo>
                  <a:lnTo>
                    <a:pt x="351" y="378"/>
                  </a:lnTo>
                  <a:lnTo>
                    <a:pt x="367" y="421"/>
                  </a:lnTo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61" name="Freeform 13"/>
            <p:cNvSpPr>
              <a:spLocks/>
            </p:cNvSpPr>
            <p:nvPr/>
          </p:nvSpPr>
          <p:spPr bwMode="auto">
            <a:xfrm>
              <a:off x="2432" y="1792"/>
              <a:ext cx="989" cy="1439"/>
            </a:xfrm>
            <a:custGeom>
              <a:avLst/>
              <a:gdLst/>
              <a:ahLst/>
              <a:cxnLst>
                <a:cxn ang="0">
                  <a:pos x="525" y="1438"/>
                </a:cxn>
                <a:cxn ang="0">
                  <a:pos x="582" y="1409"/>
                </a:cxn>
                <a:cxn ang="0">
                  <a:pos x="647" y="1355"/>
                </a:cxn>
                <a:cxn ang="0">
                  <a:pos x="670" y="1304"/>
                </a:cxn>
                <a:cxn ang="0">
                  <a:pos x="686" y="1255"/>
                </a:cxn>
                <a:cxn ang="0">
                  <a:pos x="677" y="1198"/>
                </a:cxn>
                <a:cxn ang="0">
                  <a:pos x="637" y="1125"/>
                </a:cxn>
                <a:cxn ang="0">
                  <a:pos x="609" y="1092"/>
                </a:cxn>
                <a:cxn ang="0">
                  <a:pos x="569" y="1063"/>
                </a:cxn>
                <a:cxn ang="0">
                  <a:pos x="259" y="905"/>
                </a:cxn>
                <a:cxn ang="0">
                  <a:pos x="201" y="863"/>
                </a:cxn>
                <a:cxn ang="0">
                  <a:pos x="177" y="843"/>
                </a:cxn>
                <a:cxn ang="0">
                  <a:pos x="160" y="800"/>
                </a:cxn>
                <a:cxn ang="0">
                  <a:pos x="171" y="766"/>
                </a:cxn>
                <a:cxn ang="0">
                  <a:pos x="215" y="738"/>
                </a:cxn>
                <a:cxn ang="0">
                  <a:pos x="294" y="709"/>
                </a:cxn>
                <a:cxn ang="0">
                  <a:pos x="780" y="521"/>
                </a:cxn>
                <a:cxn ang="0">
                  <a:pos x="856" y="471"/>
                </a:cxn>
                <a:cxn ang="0">
                  <a:pos x="918" y="417"/>
                </a:cxn>
                <a:cxn ang="0">
                  <a:pos x="953" y="379"/>
                </a:cxn>
                <a:cxn ang="0">
                  <a:pos x="984" y="334"/>
                </a:cxn>
                <a:cxn ang="0">
                  <a:pos x="988" y="274"/>
                </a:cxn>
                <a:cxn ang="0">
                  <a:pos x="972" y="214"/>
                </a:cxn>
                <a:cxn ang="0">
                  <a:pos x="953" y="167"/>
                </a:cxn>
                <a:cxn ang="0">
                  <a:pos x="920" y="126"/>
                </a:cxn>
                <a:cxn ang="0">
                  <a:pos x="875" y="85"/>
                </a:cxn>
                <a:cxn ang="0">
                  <a:pos x="828" y="50"/>
                </a:cxn>
                <a:cxn ang="0">
                  <a:pos x="803" y="29"/>
                </a:cxn>
                <a:cxn ang="0">
                  <a:pos x="756" y="0"/>
                </a:cxn>
                <a:cxn ang="0">
                  <a:pos x="588" y="61"/>
                </a:cxn>
                <a:cxn ang="0">
                  <a:pos x="649" y="104"/>
                </a:cxn>
                <a:cxn ang="0">
                  <a:pos x="694" y="145"/>
                </a:cxn>
                <a:cxn ang="0">
                  <a:pos x="739" y="182"/>
                </a:cxn>
                <a:cxn ang="0">
                  <a:pos x="780" y="223"/>
                </a:cxn>
                <a:cxn ang="0">
                  <a:pos x="803" y="272"/>
                </a:cxn>
                <a:cxn ang="0">
                  <a:pos x="787" y="323"/>
                </a:cxn>
                <a:cxn ang="0">
                  <a:pos x="729" y="369"/>
                </a:cxn>
                <a:cxn ang="0">
                  <a:pos x="639" y="413"/>
                </a:cxn>
                <a:cxn ang="0">
                  <a:pos x="212" y="589"/>
                </a:cxn>
                <a:cxn ang="0">
                  <a:pos x="160" y="608"/>
                </a:cxn>
                <a:cxn ang="0">
                  <a:pos x="88" y="653"/>
                </a:cxn>
                <a:cxn ang="0">
                  <a:pos x="43" y="698"/>
                </a:cxn>
                <a:cxn ang="0">
                  <a:pos x="9" y="755"/>
                </a:cxn>
                <a:cxn ang="0">
                  <a:pos x="0" y="820"/>
                </a:cxn>
                <a:cxn ang="0">
                  <a:pos x="10" y="872"/>
                </a:cxn>
                <a:cxn ang="0">
                  <a:pos x="40" y="914"/>
                </a:cxn>
                <a:cxn ang="0">
                  <a:pos x="84" y="949"/>
                </a:cxn>
                <a:cxn ang="0">
                  <a:pos x="159" y="999"/>
                </a:cxn>
                <a:cxn ang="0">
                  <a:pos x="487" y="1164"/>
                </a:cxn>
                <a:cxn ang="0">
                  <a:pos x="530" y="1197"/>
                </a:cxn>
                <a:cxn ang="0">
                  <a:pos x="569" y="1236"/>
                </a:cxn>
                <a:cxn ang="0">
                  <a:pos x="557" y="1292"/>
                </a:cxn>
                <a:cxn ang="0">
                  <a:pos x="502" y="1354"/>
                </a:cxn>
                <a:cxn ang="0">
                  <a:pos x="434" y="1394"/>
                </a:cxn>
                <a:cxn ang="0">
                  <a:pos x="525" y="1438"/>
                </a:cxn>
              </a:cxnLst>
              <a:rect l="0" t="0" r="r" b="b"/>
              <a:pathLst>
                <a:path w="989" h="1439">
                  <a:moveTo>
                    <a:pt x="525" y="1438"/>
                  </a:moveTo>
                  <a:lnTo>
                    <a:pt x="582" y="1409"/>
                  </a:lnTo>
                  <a:lnTo>
                    <a:pt x="647" y="1355"/>
                  </a:lnTo>
                  <a:lnTo>
                    <a:pt x="670" y="1304"/>
                  </a:lnTo>
                  <a:lnTo>
                    <a:pt x="686" y="1255"/>
                  </a:lnTo>
                  <a:lnTo>
                    <a:pt x="677" y="1198"/>
                  </a:lnTo>
                  <a:lnTo>
                    <a:pt x="637" y="1125"/>
                  </a:lnTo>
                  <a:lnTo>
                    <a:pt x="609" y="1092"/>
                  </a:lnTo>
                  <a:lnTo>
                    <a:pt x="569" y="1063"/>
                  </a:lnTo>
                  <a:lnTo>
                    <a:pt x="259" y="905"/>
                  </a:lnTo>
                  <a:lnTo>
                    <a:pt x="201" y="863"/>
                  </a:lnTo>
                  <a:lnTo>
                    <a:pt x="177" y="843"/>
                  </a:lnTo>
                  <a:lnTo>
                    <a:pt x="160" y="800"/>
                  </a:lnTo>
                  <a:lnTo>
                    <a:pt x="171" y="766"/>
                  </a:lnTo>
                  <a:lnTo>
                    <a:pt x="215" y="738"/>
                  </a:lnTo>
                  <a:lnTo>
                    <a:pt x="294" y="709"/>
                  </a:lnTo>
                  <a:lnTo>
                    <a:pt x="780" y="521"/>
                  </a:lnTo>
                  <a:lnTo>
                    <a:pt x="856" y="471"/>
                  </a:lnTo>
                  <a:lnTo>
                    <a:pt x="918" y="417"/>
                  </a:lnTo>
                  <a:lnTo>
                    <a:pt x="953" y="379"/>
                  </a:lnTo>
                  <a:lnTo>
                    <a:pt x="984" y="334"/>
                  </a:lnTo>
                  <a:lnTo>
                    <a:pt x="988" y="274"/>
                  </a:lnTo>
                  <a:lnTo>
                    <a:pt x="972" y="214"/>
                  </a:lnTo>
                  <a:lnTo>
                    <a:pt x="953" y="167"/>
                  </a:lnTo>
                  <a:lnTo>
                    <a:pt x="920" y="126"/>
                  </a:lnTo>
                  <a:lnTo>
                    <a:pt x="875" y="85"/>
                  </a:lnTo>
                  <a:lnTo>
                    <a:pt x="828" y="50"/>
                  </a:lnTo>
                  <a:lnTo>
                    <a:pt x="803" y="29"/>
                  </a:lnTo>
                  <a:lnTo>
                    <a:pt x="756" y="0"/>
                  </a:lnTo>
                  <a:lnTo>
                    <a:pt x="588" y="61"/>
                  </a:lnTo>
                  <a:lnTo>
                    <a:pt x="649" y="104"/>
                  </a:lnTo>
                  <a:lnTo>
                    <a:pt x="694" y="145"/>
                  </a:lnTo>
                  <a:lnTo>
                    <a:pt x="739" y="182"/>
                  </a:lnTo>
                  <a:lnTo>
                    <a:pt x="780" y="223"/>
                  </a:lnTo>
                  <a:lnTo>
                    <a:pt x="803" y="272"/>
                  </a:lnTo>
                  <a:lnTo>
                    <a:pt x="787" y="323"/>
                  </a:lnTo>
                  <a:lnTo>
                    <a:pt x="729" y="369"/>
                  </a:lnTo>
                  <a:lnTo>
                    <a:pt x="639" y="413"/>
                  </a:lnTo>
                  <a:lnTo>
                    <a:pt x="212" y="589"/>
                  </a:lnTo>
                  <a:lnTo>
                    <a:pt x="160" y="608"/>
                  </a:lnTo>
                  <a:lnTo>
                    <a:pt x="88" y="653"/>
                  </a:lnTo>
                  <a:lnTo>
                    <a:pt x="43" y="698"/>
                  </a:lnTo>
                  <a:lnTo>
                    <a:pt x="9" y="755"/>
                  </a:lnTo>
                  <a:lnTo>
                    <a:pt x="0" y="820"/>
                  </a:lnTo>
                  <a:lnTo>
                    <a:pt x="10" y="872"/>
                  </a:lnTo>
                  <a:lnTo>
                    <a:pt x="40" y="914"/>
                  </a:lnTo>
                  <a:lnTo>
                    <a:pt x="84" y="949"/>
                  </a:lnTo>
                  <a:lnTo>
                    <a:pt x="159" y="999"/>
                  </a:lnTo>
                  <a:lnTo>
                    <a:pt x="487" y="1164"/>
                  </a:lnTo>
                  <a:lnTo>
                    <a:pt x="530" y="1197"/>
                  </a:lnTo>
                  <a:lnTo>
                    <a:pt x="569" y="1236"/>
                  </a:lnTo>
                  <a:lnTo>
                    <a:pt x="557" y="1292"/>
                  </a:lnTo>
                  <a:lnTo>
                    <a:pt x="502" y="1354"/>
                  </a:lnTo>
                  <a:lnTo>
                    <a:pt x="434" y="1394"/>
                  </a:lnTo>
                  <a:lnTo>
                    <a:pt x="525" y="1438"/>
                  </a:lnTo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62" name="Freeform 14"/>
            <p:cNvSpPr>
              <a:spLocks/>
            </p:cNvSpPr>
            <p:nvPr/>
          </p:nvSpPr>
          <p:spPr bwMode="auto">
            <a:xfrm>
              <a:off x="2100" y="1162"/>
              <a:ext cx="669" cy="582"/>
            </a:xfrm>
            <a:custGeom>
              <a:avLst/>
              <a:gdLst/>
              <a:ahLst/>
              <a:cxnLst>
                <a:cxn ang="0">
                  <a:pos x="668" y="553"/>
                </a:cxn>
                <a:cxn ang="0">
                  <a:pos x="668" y="450"/>
                </a:cxn>
                <a:cxn ang="0">
                  <a:pos x="562" y="435"/>
                </a:cxn>
                <a:cxn ang="0">
                  <a:pos x="448" y="420"/>
                </a:cxn>
                <a:cxn ang="0">
                  <a:pos x="367" y="400"/>
                </a:cxn>
                <a:cxn ang="0">
                  <a:pos x="314" y="378"/>
                </a:cxn>
                <a:cxn ang="0">
                  <a:pos x="257" y="349"/>
                </a:cxn>
                <a:cxn ang="0">
                  <a:pos x="220" y="314"/>
                </a:cxn>
                <a:cxn ang="0">
                  <a:pos x="193" y="274"/>
                </a:cxn>
                <a:cxn ang="0">
                  <a:pos x="180" y="231"/>
                </a:cxn>
                <a:cxn ang="0">
                  <a:pos x="180" y="189"/>
                </a:cxn>
                <a:cxn ang="0">
                  <a:pos x="193" y="165"/>
                </a:cxn>
                <a:cxn ang="0">
                  <a:pos x="209" y="143"/>
                </a:cxn>
                <a:cxn ang="0">
                  <a:pos x="255" y="127"/>
                </a:cxn>
                <a:cxn ang="0">
                  <a:pos x="297" y="127"/>
                </a:cxn>
                <a:cxn ang="0">
                  <a:pos x="345" y="141"/>
                </a:cxn>
                <a:cxn ang="0">
                  <a:pos x="396" y="156"/>
                </a:cxn>
                <a:cxn ang="0">
                  <a:pos x="448" y="163"/>
                </a:cxn>
                <a:cxn ang="0">
                  <a:pos x="477" y="125"/>
                </a:cxn>
                <a:cxn ang="0">
                  <a:pos x="464" y="86"/>
                </a:cxn>
                <a:cxn ang="0">
                  <a:pos x="415" y="42"/>
                </a:cxn>
                <a:cxn ang="0">
                  <a:pos x="363" y="18"/>
                </a:cxn>
                <a:cxn ang="0">
                  <a:pos x="319" y="7"/>
                </a:cxn>
                <a:cxn ang="0">
                  <a:pos x="273" y="2"/>
                </a:cxn>
                <a:cxn ang="0">
                  <a:pos x="222" y="0"/>
                </a:cxn>
                <a:cxn ang="0">
                  <a:pos x="176" y="4"/>
                </a:cxn>
                <a:cxn ang="0">
                  <a:pos x="136" y="15"/>
                </a:cxn>
                <a:cxn ang="0">
                  <a:pos x="86" y="33"/>
                </a:cxn>
                <a:cxn ang="0">
                  <a:pos x="50" y="66"/>
                </a:cxn>
                <a:cxn ang="0">
                  <a:pos x="22" y="99"/>
                </a:cxn>
                <a:cxn ang="0">
                  <a:pos x="6" y="145"/>
                </a:cxn>
                <a:cxn ang="0">
                  <a:pos x="0" y="189"/>
                </a:cxn>
                <a:cxn ang="0">
                  <a:pos x="9" y="237"/>
                </a:cxn>
                <a:cxn ang="0">
                  <a:pos x="22" y="285"/>
                </a:cxn>
                <a:cxn ang="0">
                  <a:pos x="50" y="330"/>
                </a:cxn>
                <a:cxn ang="0">
                  <a:pos x="81" y="375"/>
                </a:cxn>
                <a:cxn ang="0">
                  <a:pos x="125" y="419"/>
                </a:cxn>
                <a:cxn ang="0">
                  <a:pos x="169" y="457"/>
                </a:cxn>
                <a:cxn ang="0">
                  <a:pos x="217" y="488"/>
                </a:cxn>
                <a:cxn ang="0">
                  <a:pos x="266" y="514"/>
                </a:cxn>
                <a:cxn ang="0">
                  <a:pos x="310" y="534"/>
                </a:cxn>
                <a:cxn ang="0">
                  <a:pos x="369" y="549"/>
                </a:cxn>
                <a:cxn ang="0">
                  <a:pos x="437" y="568"/>
                </a:cxn>
                <a:cxn ang="0">
                  <a:pos x="516" y="581"/>
                </a:cxn>
                <a:cxn ang="0">
                  <a:pos x="595" y="577"/>
                </a:cxn>
                <a:cxn ang="0">
                  <a:pos x="668" y="553"/>
                </a:cxn>
              </a:cxnLst>
              <a:rect l="0" t="0" r="r" b="b"/>
              <a:pathLst>
                <a:path w="669" h="582">
                  <a:moveTo>
                    <a:pt x="668" y="553"/>
                  </a:moveTo>
                  <a:lnTo>
                    <a:pt x="668" y="450"/>
                  </a:lnTo>
                  <a:lnTo>
                    <a:pt x="562" y="435"/>
                  </a:lnTo>
                  <a:lnTo>
                    <a:pt x="448" y="420"/>
                  </a:lnTo>
                  <a:lnTo>
                    <a:pt x="367" y="400"/>
                  </a:lnTo>
                  <a:lnTo>
                    <a:pt x="314" y="378"/>
                  </a:lnTo>
                  <a:lnTo>
                    <a:pt x="257" y="349"/>
                  </a:lnTo>
                  <a:lnTo>
                    <a:pt x="220" y="314"/>
                  </a:lnTo>
                  <a:lnTo>
                    <a:pt x="193" y="274"/>
                  </a:lnTo>
                  <a:lnTo>
                    <a:pt x="180" y="231"/>
                  </a:lnTo>
                  <a:lnTo>
                    <a:pt x="180" y="189"/>
                  </a:lnTo>
                  <a:lnTo>
                    <a:pt x="193" y="165"/>
                  </a:lnTo>
                  <a:lnTo>
                    <a:pt x="209" y="143"/>
                  </a:lnTo>
                  <a:lnTo>
                    <a:pt x="255" y="127"/>
                  </a:lnTo>
                  <a:lnTo>
                    <a:pt x="297" y="127"/>
                  </a:lnTo>
                  <a:lnTo>
                    <a:pt x="345" y="141"/>
                  </a:lnTo>
                  <a:lnTo>
                    <a:pt x="396" y="156"/>
                  </a:lnTo>
                  <a:lnTo>
                    <a:pt x="448" y="163"/>
                  </a:lnTo>
                  <a:lnTo>
                    <a:pt x="477" y="125"/>
                  </a:lnTo>
                  <a:lnTo>
                    <a:pt x="464" y="86"/>
                  </a:lnTo>
                  <a:lnTo>
                    <a:pt x="415" y="42"/>
                  </a:lnTo>
                  <a:lnTo>
                    <a:pt x="363" y="18"/>
                  </a:lnTo>
                  <a:lnTo>
                    <a:pt x="319" y="7"/>
                  </a:lnTo>
                  <a:lnTo>
                    <a:pt x="273" y="2"/>
                  </a:lnTo>
                  <a:lnTo>
                    <a:pt x="222" y="0"/>
                  </a:lnTo>
                  <a:lnTo>
                    <a:pt x="176" y="4"/>
                  </a:lnTo>
                  <a:lnTo>
                    <a:pt x="136" y="15"/>
                  </a:lnTo>
                  <a:lnTo>
                    <a:pt x="86" y="33"/>
                  </a:lnTo>
                  <a:lnTo>
                    <a:pt x="50" y="66"/>
                  </a:lnTo>
                  <a:lnTo>
                    <a:pt x="22" y="99"/>
                  </a:lnTo>
                  <a:lnTo>
                    <a:pt x="6" y="145"/>
                  </a:lnTo>
                  <a:lnTo>
                    <a:pt x="0" y="189"/>
                  </a:lnTo>
                  <a:lnTo>
                    <a:pt x="9" y="237"/>
                  </a:lnTo>
                  <a:lnTo>
                    <a:pt x="22" y="285"/>
                  </a:lnTo>
                  <a:lnTo>
                    <a:pt x="50" y="330"/>
                  </a:lnTo>
                  <a:lnTo>
                    <a:pt x="81" y="375"/>
                  </a:lnTo>
                  <a:lnTo>
                    <a:pt x="125" y="419"/>
                  </a:lnTo>
                  <a:lnTo>
                    <a:pt x="169" y="457"/>
                  </a:lnTo>
                  <a:lnTo>
                    <a:pt x="217" y="488"/>
                  </a:lnTo>
                  <a:lnTo>
                    <a:pt x="266" y="514"/>
                  </a:lnTo>
                  <a:lnTo>
                    <a:pt x="310" y="534"/>
                  </a:lnTo>
                  <a:lnTo>
                    <a:pt x="369" y="549"/>
                  </a:lnTo>
                  <a:lnTo>
                    <a:pt x="437" y="568"/>
                  </a:lnTo>
                  <a:lnTo>
                    <a:pt x="516" y="581"/>
                  </a:lnTo>
                  <a:lnTo>
                    <a:pt x="595" y="577"/>
                  </a:lnTo>
                  <a:lnTo>
                    <a:pt x="668" y="553"/>
                  </a:lnTo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63" name="Freeform 15"/>
            <p:cNvSpPr>
              <a:spLocks/>
            </p:cNvSpPr>
            <p:nvPr/>
          </p:nvSpPr>
          <p:spPr bwMode="auto">
            <a:xfrm>
              <a:off x="1365" y="583"/>
              <a:ext cx="1413" cy="549"/>
            </a:xfrm>
            <a:custGeom>
              <a:avLst/>
              <a:gdLst/>
              <a:ahLst/>
              <a:cxnLst>
                <a:cxn ang="0">
                  <a:pos x="1412" y="548"/>
                </a:cxn>
                <a:cxn ang="0">
                  <a:pos x="1316" y="537"/>
                </a:cxn>
                <a:cxn ang="0">
                  <a:pos x="1237" y="524"/>
                </a:cxn>
                <a:cxn ang="0">
                  <a:pos x="1179" y="511"/>
                </a:cxn>
                <a:cxn ang="0">
                  <a:pos x="1118" y="499"/>
                </a:cxn>
                <a:cxn ang="0">
                  <a:pos x="1060" y="493"/>
                </a:cxn>
                <a:cxn ang="0">
                  <a:pos x="1000" y="495"/>
                </a:cxn>
                <a:cxn ang="0">
                  <a:pos x="939" y="499"/>
                </a:cxn>
                <a:cxn ang="0">
                  <a:pos x="894" y="482"/>
                </a:cxn>
                <a:cxn ang="0">
                  <a:pos x="962" y="440"/>
                </a:cxn>
                <a:cxn ang="0">
                  <a:pos x="1005" y="411"/>
                </a:cxn>
                <a:cxn ang="0">
                  <a:pos x="1043" y="381"/>
                </a:cxn>
                <a:cxn ang="0">
                  <a:pos x="1069" y="348"/>
                </a:cxn>
                <a:cxn ang="0">
                  <a:pos x="962" y="383"/>
                </a:cxn>
                <a:cxn ang="0">
                  <a:pos x="855" y="418"/>
                </a:cxn>
                <a:cxn ang="0">
                  <a:pos x="783" y="436"/>
                </a:cxn>
                <a:cxn ang="0">
                  <a:pos x="670" y="449"/>
                </a:cxn>
                <a:cxn ang="0">
                  <a:pos x="597" y="449"/>
                </a:cxn>
                <a:cxn ang="0">
                  <a:pos x="531" y="444"/>
                </a:cxn>
                <a:cxn ang="0">
                  <a:pos x="486" y="427"/>
                </a:cxn>
                <a:cxn ang="0">
                  <a:pos x="459" y="407"/>
                </a:cxn>
                <a:cxn ang="0">
                  <a:pos x="527" y="389"/>
                </a:cxn>
                <a:cxn ang="0">
                  <a:pos x="572" y="365"/>
                </a:cxn>
                <a:cxn ang="0">
                  <a:pos x="599" y="339"/>
                </a:cxn>
                <a:cxn ang="0">
                  <a:pos x="634" y="308"/>
                </a:cxn>
                <a:cxn ang="0">
                  <a:pos x="544" y="334"/>
                </a:cxn>
                <a:cxn ang="0">
                  <a:pos x="463" y="348"/>
                </a:cxn>
                <a:cxn ang="0">
                  <a:pos x="378" y="356"/>
                </a:cxn>
                <a:cxn ang="0">
                  <a:pos x="303" y="352"/>
                </a:cxn>
                <a:cxn ang="0">
                  <a:pos x="254" y="334"/>
                </a:cxn>
                <a:cxn ang="0">
                  <a:pos x="233" y="312"/>
                </a:cxn>
                <a:cxn ang="0">
                  <a:pos x="281" y="291"/>
                </a:cxn>
                <a:cxn ang="0">
                  <a:pos x="313" y="269"/>
                </a:cxn>
                <a:cxn ang="0">
                  <a:pos x="341" y="244"/>
                </a:cxn>
                <a:cxn ang="0">
                  <a:pos x="339" y="229"/>
                </a:cxn>
                <a:cxn ang="0">
                  <a:pos x="262" y="246"/>
                </a:cxn>
                <a:cxn ang="0">
                  <a:pos x="179" y="255"/>
                </a:cxn>
                <a:cxn ang="0">
                  <a:pos x="109" y="254"/>
                </a:cxn>
                <a:cxn ang="0">
                  <a:pos x="51" y="244"/>
                </a:cxn>
                <a:cxn ang="0">
                  <a:pos x="19" y="229"/>
                </a:cxn>
                <a:cxn ang="0">
                  <a:pos x="0" y="205"/>
                </a:cxn>
                <a:cxn ang="0">
                  <a:pos x="120" y="187"/>
                </a:cxn>
                <a:cxn ang="0">
                  <a:pos x="309" y="156"/>
                </a:cxn>
                <a:cxn ang="0">
                  <a:pos x="544" y="119"/>
                </a:cxn>
                <a:cxn ang="0">
                  <a:pos x="742" y="71"/>
                </a:cxn>
                <a:cxn ang="0">
                  <a:pos x="926" y="26"/>
                </a:cxn>
                <a:cxn ang="0">
                  <a:pos x="1020" y="9"/>
                </a:cxn>
                <a:cxn ang="0">
                  <a:pos x="1098" y="0"/>
                </a:cxn>
                <a:cxn ang="0">
                  <a:pos x="1165" y="2"/>
                </a:cxn>
                <a:cxn ang="0">
                  <a:pos x="1211" y="7"/>
                </a:cxn>
                <a:cxn ang="0">
                  <a:pos x="1254" y="27"/>
                </a:cxn>
                <a:cxn ang="0">
                  <a:pos x="1288" y="71"/>
                </a:cxn>
                <a:cxn ang="0">
                  <a:pos x="1301" y="117"/>
                </a:cxn>
                <a:cxn ang="0">
                  <a:pos x="1316" y="148"/>
                </a:cxn>
                <a:cxn ang="0">
                  <a:pos x="1344" y="159"/>
                </a:cxn>
                <a:cxn ang="0">
                  <a:pos x="1384" y="156"/>
                </a:cxn>
                <a:cxn ang="0">
                  <a:pos x="1412" y="145"/>
                </a:cxn>
                <a:cxn ang="0">
                  <a:pos x="1412" y="548"/>
                </a:cxn>
              </a:cxnLst>
              <a:rect l="0" t="0" r="r" b="b"/>
              <a:pathLst>
                <a:path w="1413" h="549">
                  <a:moveTo>
                    <a:pt x="1412" y="548"/>
                  </a:moveTo>
                  <a:lnTo>
                    <a:pt x="1316" y="537"/>
                  </a:lnTo>
                  <a:lnTo>
                    <a:pt x="1237" y="524"/>
                  </a:lnTo>
                  <a:lnTo>
                    <a:pt x="1179" y="511"/>
                  </a:lnTo>
                  <a:lnTo>
                    <a:pt x="1118" y="499"/>
                  </a:lnTo>
                  <a:lnTo>
                    <a:pt x="1060" y="493"/>
                  </a:lnTo>
                  <a:lnTo>
                    <a:pt x="1000" y="495"/>
                  </a:lnTo>
                  <a:lnTo>
                    <a:pt x="939" y="499"/>
                  </a:lnTo>
                  <a:lnTo>
                    <a:pt x="894" y="482"/>
                  </a:lnTo>
                  <a:lnTo>
                    <a:pt x="962" y="440"/>
                  </a:lnTo>
                  <a:lnTo>
                    <a:pt x="1005" y="411"/>
                  </a:lnTo>
                  <a:lnTo>
                    <a:pt x="1043" y="381"/>
                  </a:lnTo>
                  <a:lnTo>
                    <a:pt x="1069" y="348"/>
                  </a:lnTo>
                  <a:lnTo>
                    <a:pt x="962" y="383"/>
                  </a:lnTo>
                  <a:lnTo>
                    <a:pt x="855" y="418"/>
                  </a:lnTo>
                  <a:lnTo>
                    <a:pt x="783" y="436"/>
                  </a:lnTo>
                  <a:lnTo>
                    <a:pt x="670" y="449"/>
                  </a:lnTo>
                  <a:lnTo>
                    <a:pt x="597" y="449"/>
                  </a:lnTo>
                  <a:lnTo>
                    <a:pt x="531" y="444"/>
                  </a:lnTo>
                  <a:lnTo>
                    <a:pt x="486" y="427"/>
                  </a:lnTo>
                  <a:lnTo>
                    <a:pt x="459" y="407"/>
                  </a:lnTo>
                  <a:lnTo>
                    <a:pt x="527" y="389"/>
                  </a:lnTo>
                  <a:lnTo>
                    <a:pt x="572" y="365"/>
                  </a:lnTo>
                  <a:lnTo>
                    <a:pt x="599" y="339"/>
                  </a:lnTo>
                  <a:lnTo>
                    <a:pt x="634" y="308"/>
                  </a:lnTo>
                  <a:lnTo>
                    <a:pt x="544" y="334"/>
                  </a:lnTo>
                  <a:lnTo>
                    <a:pt x="463" y="348"/>
                  </a:lnTo>
                  <a:lnTo>
                    <a:pt x="378" y="356"/>
                  </a:lnTo>
                  <a:lnTo>
                    <a:pt x="303" y="352"/>
                  </a:lnTo>
                  <a:lnTo>
                    <a:pt x="254" y="334"/>
                  </a:lnTo>
                  <a:lnTo>
                    <a:pt x="233" y="312"/>
                  </a:lnTo>
                  <a:lnTo>
                    <a:pt x="281" y="291"/>
                  </a:lnTo>
                  <a:lnTo>
                    <a:pt x="313" y="269"/>
                  </a:lnTo>
                  <a:lnTo>
                    <a:pt x="341" y="244"/>
                  </a:lnTo>
                  <a:lnTo>
                    <a:pt x="339" y="229"/>
                  </a:lnTo>
                  <a:lnTo>
                    <a:pt x="262" y="246"/>
                  </a:lnTo>
                  <a:lnTo>
                    <a:pt x="179" y="255"/>
                  </a:lnTo>
                  <a:lnTo>
                    <a:pt x="109" y="254"/>
                  </a:lnTo>
                  <a:lnTo>
                    <a:pt x="51" y="244"/>
                  </a:lnTo>
                  <a:lnTo>
                    <a:pt x="19" y="229"/>
                  </a:lnTo>
                  <a:lnTo>
                    <a:pt x="0" y="205"/>
                  </a:lnTo>
                  <a:lnTo>
                    <a:pt x="120" y="187"/>
                  </a:lnTo>
                  <a:lnTo>
                    <a:pt x="309" y="156"/>
                  </a:lnTo>
                  <a:lnTo>
                    <a:pt x="544" y="119"/>
                  </a:lnTo>
                  <a:lnTo>
                    <a:pt x="742" y="71"/>
                  </a:lnTo>
                  <a:lnTo>
                    <a:pt x="926" y="26"/>
                  </a:lnTo>
                  <a:lnTo>
                    <a:pt x="1020" y="9"/>
                  </a:lnTo>
                  <a:lnTo>
                    <a:pt x="1098" y="0"/>
                  </a:lnTo>
                  <a:lnTo>
                    <a:pt x="1165" y="2"/>
                  </a:lnTo>
                  <a:lnTo>
                    <a:pt x="1211" y="7"/>
                  </a:lnTo>
                  <a:lnTo>
                    <a:pt x="1254" y="27"/>
                  </a:lnTo>
                  <a:lnTo>
                    <a:pt x="1288" y="71"/>
                  </a:lnTo>
                  <a:lnTo>
                    <a:pt x="1301" y="117"/>
                  </a:lnTo>
                  <a:lnTo>
                    <a:pt x="1316" y="148"/>
                  </a:lnTo>
                  <a:lnTo>
                    <a:pt x="1344" y="159"/>
                  </a:lnTo>
                  <a:lnTo>
                    <a:pt x="1384" y="156"/>
                  </a:lnTo>
                  <a:lnTo>
                    <a:pt x="1412" y="145"/>
                  </a:lnTo>
                  <a:lnTo>
                    <a:pt x="1412" y="548"/>
                  </a:lnTo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2064" name="Oval 16"/>
            <p:cNvSpPr>
              <a:spLocks noChangeArrowheads="1"/>
            </p:cNvSpPr>
            <p:nvPr/>
          </p:nvSpPr>
          <p:spPr bwMode="auto">
            <a:xfrm>
              <a:off x="2785" y="355"/>
              <a:ext cx="187" cy="19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065" name="Freeform 17"/>
            <p:cNvSpPr>
              <a:spLocks/>
            </p:cNvSpPr>
            <p:nvPr/>
          </p:nvSpPr>
          <p:spPr bwMode="auto">
            <a:xfrm>
              <a:off x="2976" y="583"/>
              <a:ext cx="1413" cy="549"/>
            </a:xfrm>
            <a:custGeom>
              <a:avLst/>
              <a:gdLst/>
              <a:ahLst/>
              <a:cxnLst>
                <a:cxn ang="0">
                  <a:pos x="0" y="548"/>
                </a:cxn>
                <a:cxn ang="0">
                  <a:pos x="96" y="537"/>
                </a:cxn>
                <a:cxn ang="0">
                  <a:pos x="175" y="524"/>
                </a:cxn>
                <a:cxn ang="0">
                  <a:pos x="233" y="511"/>
                </a:cxn>
                <a:cxn ang="0">
                  <a:pos x="294" y="499"/>
                </a:cxn>
                <a:cxn ang="0">
                  <a:pos x="352" y="493"/>
                </a:cxn>
                <a:cxn ang="0">
                  <a:pos x="412" y="495"/>
                </a:cxn>
                <a:cxn ang="0">
                  <a:pos x="473" y="499"/>
                </a:cxn>
                <a:cxn ang="0">
                  <a:pos x="518" y="482"/>
                </a:cxn>
                <a:cxn ang="0">
                  <a:pos x="450" y="440"/>
                </a:cxn>
                <a:cxn ang="0">
                  <a:pos x="407" y="411"/>
                </a:cxn>
                <a:cxn ang="0">
                  <a:pos x="369" y="381"/>
                </a:cxn>
                <a:cxn ang="0">
                  <a:pos x="343" y="348"/>
                </a:cxn>
                <a:cxn ang="0">
                  <a:pos x="450" y="383"/>
                </a:cxn>
                <a:cxn ang="0">
                  <a:pos x="557" y="418"/>
                </a:cxn>
                <a:cxn ang="0">
                  <a:pos x="629" y="436"/>
                </a:cxn>
                <a:cxn ang="0">
                  <a:pos x="742" y="449"/>
                </a:cxn>
                <a:cxn ang="0">
                  <a:pos x="815" y="449"/>
                </a:cxn>
                <a:cxn ang="0">
                  <a:pos x="881" y="444"/>
                </a:cxn>
                <a:cxn ang="0">
                  <a:pos x="926" y="427"/>
                </a:cxn>
                <a:cxn ang="0">
                  <a:pos x="953" y="407"/>
                </a:cxn>
                <a:cxn ang="0">
                  <a:pos x="885" y="389"/>
                </a:cxn>
                <a:cxn ang="0">
                  <a:pos x="840" y="365"/>
                </a:cxn>
                <a:cxn ang="0">
                  <a:pos x="809" y="339"/>
                </a:cxn>
                <a:cxn ang="0">
                  <a:pos x="778" y="308"/>
                </a:cxn>
                <a:cxn ang="0">
                  <a:pos x="868" y="334"/>
                </a:cxn>
                <a:cxn ang="0">
                  <a:pos x="949" y="348"/>
                </a:cxn>
                <a:cxn ang="0">
                  <a:pos x="1034" y="356"/>
                </a:cxn>
                <a:cxn ang="0">
                  <a:pos x="1109" y="352"/>
                </a:cxn>
                <a:cxn ang="0">
                  <a:pos x="1158" y="334"/>
                </a:cxn>
                <a:cxn ang="0">
                  <a:pos x="1179" y="312"/>
                </a:cxn>
                <a:cxn ang="0">
                  <a:pos x="1131" y="291"/>
                </a:cxn>
                <a:cxn ang="0">
                  <a:pos x="1099" y="269"/>
                </a:cxn>
                <a:cxn ang="0">
                  <a:pos x="1071" y="244"/>
                </a:cxn>
                <a:cxn ang="0">
                  <a:pos x="1073" y="229"/>
                </a:cxn>
                <a:cxn ang="0">
                  <a:pos x="1150" y="246"/>
                </a:cxn>
                <a:cxn ang="0">
                  <a:pos x="1233" y="255"/>
                </a:cxn>
                <a:cxn ang="0">
                  <a:pos x="1311" y="253"/>
                </a:cxn>
                <a:cxn ang="0">
                  <a:pos x="1361" y="244"/>
                </a:cxn>
                <a:cxn ang="0">
                  <a:pos x="1393" y="229"/>
                </a:cxn>
                <a:cxn ang="0">
                  <a:pos x="1412" y="205"/>
                </a:cxn>
                <a:cxn ang="0">
                  <a:pos x="1292" y="187"/>
                </a:cxn>
                <a:cxn ang="0">
                  <a:pos x="1087" y="158"/>
                </a:cxn>
                <a:cxn ang="0">
                  <a:pos x="868" y="119"/>
                </a:cxn>
                <a:cxn ang="0">
                  <a:pos x="670" y="71"/>
                </a:cxn>
                <a:cxn ang="0">
                  <a:pos x="486" y="26"/>
                </a:cxn>
                <a:cxn ang="0">
                  <a:pos x="392" y="9"/>
                </a:cxn>
                <a:cxn ang="0">
                  <a:pos x="314" y="0"/>
                </a:cxn>
                <a:cxn ang="0">
                  <a:pos x="247" y="2"/>
                </a:cxn>
                <a:cxn ang="0">
                  <a:pos x="201" y="7"/>
                </a:cxn>
                <a:cxn ang="0">
                  <a:pos x="158" y="27"/>
                </a:cxn>
                <a:cxn ang="0">
                  <a:pos x="124" y="71"/>
                </a:cxn>
                <a:cxn ang="0">
                  <a:pos x="111" y="117"/>
                </a:cxn>
                <a:cxn ang="0">
                  <a:pos x="96" y="148"/>
                </a:cxn>
                <a:cxn ang="0">
                  <a:pos x="68" y="159"/>
                </a:cxn>
                <a:cxn ang="0">
                  <a:pos x="28" y="156"/>
                </a:cxn>
                <a:cxn ang="0">
                  <a:pos x="0" y="145"/>
                </a:cxn>
                <a:cxn ang="0">
                  <a:pos x="0" y="548"/>
                </a:cxn>
              </a:cxnLst>
              <a:rect l="0" t="0" r="r" b="b"/>
              <a:pathLst>
                <a:path w="1413" h="549">
                  <a:moveTo>
                    <a:pt x="0" y="548"/>
                  </a:moveTo>
                  <a:lnTo>
                    <a:pt x="96" y="537"/>
                  </a:lnTo>
                  <a:lnTo>
                    <a:pt x="175" y="524"/>
                  </a:lnTo>
                  <a:lnTo>
                    <a:pt x="233" y="511"/>
                  </a:lnTo>
                  <a:lnTo>
                    <a:pt x="294" y="499"/>
                  </a:lnTo>
                  <a:lnTo>
                    <a:pt x="352" y="493"/>
                  </a:lnTo>
                  <a:lnTo>
                    <a:pt x="412" y="495"/>
                  </a:lnTo>
                  <a:lnTo>
                    <a:pt x="473" y="499"/>
                  </a:lnTo>
                  <a:lnTo>
                    <a:pt x="518" y="482"/>
                  </a:lnTo>
                  <a:lnTo>
                    <a:pt x="450" y="440"/>
                  </a:lnTo>
                  <a:lnTo>
                    <a:pt x="407" y="411"/>
                  </a:lnTo>
                  <a:lnTo>
                    <a:pt x="369" y="381"/>
                  </a:lnTo>
                  <a:lnTo>
                    <a:pt x="343" y="348"/>
                  </a:lnTo>
                  <a:lnTo>
                    <a:pt x="450" y="383"/>
                  </a:lnTo>
                  <a:lnTo>
                    <a:pt x="557" y="418"/>
                  </a:lnTo>
                  <a:lnTo>
                    <a:pt x="629" y="436"/>
                  </a:lnTo>
                  <a:lnTo>
                    <a:pt x="742" y="449"/>
                  </a:lnTo>
                  <a:lnTo>
                    <a:pt x="815" y="449"/>
                  </a:lnTo>
                  <a:lnTo>
                    <a:pt x="881" y="444"/>
                  </a:lnTo>
                  <a:lnTo>
                    <a:pt x="926" y="427"/>
                  </a:lnTo>
                  <a:lnTo>
                    <a:pt x="953" y="407"/>
                  </a:lnTo>
                  <a:lnTo>
                    <a:pt x="885" y="389"/>
                  </a:lnTo>
                  <a:lnTo>
                    <a:pt x="840" y="365"/>
                  </a:lnTo>
                  <a:lnTo>
                    <a:pt x="809" y="339"/>
                  </a:lnTo>
                  <a:lnTo>
                    <a:pt x="778" y="308"/>
                  </a:lnTo>
                  <a:lnTo>
                    <a:pt x="868" y="334"/>
                  </a:lnTo>
                  <a:lnTo>
                    <a:pt x="949" y="348"/>
                  </a:lnTo>
                  <a:lnTo>
                    <a:pt x="1034" y="356"/>
                  </a:lnTo>
                  <a:lnTo>
                    <a:pt x="1109" y="352"/>
                  </a:lnTo>
                  <a:lnTo>
                    <a:pt x="1158" y="334"/>
                  </a:lnTo>
                  <a:lnTo>
                    <a:pt x="1179" y="312"/>
                  </a:lnTo>
                  <a:lnTo>
                    <a:pt x="1131" y="291"/>
                  </a:lnTo>
                  <a:lnTo>
                    <a:pt x="1099" y="269"/>
                  </a:lnTo>
                  <a:lnTo>
                    <a:pt x="1071" y="244"/>
                  </a:lnTo>
                  <a:lnTo>
                    <a:pt x="1073" y="229"/>
                  </a:lnTo>
                  <a:lnTo>
                    <a:pt x="1150" y="246"/>
                  </a:lnTo>
                  <a:lnTo>
                    <a:pt x="1233" y="255"/>
                  </a:lnTo>
                  <a:lnTo>
                    <a:pt x="1311" y="253"/>
                  </a:lnTo>
                  <a:lnTo>
                    <a:pt x="1361" y="244"/>
                  </a:lnTo>
                  <a:lnTo>
                    <a:pt x="1393" y="229"/>
                  </a:lnTo>
                  <a:lnTo>
                    <a:pt x="1412" y="205"/>
                  </a:lnTo>
                  <a:lnTo>
                    <a:pt x="1292" y="187"/>
                  </a:lnTo>
                  <a:lnTo>
                    <a:pt x="1087" y="158"/>
                  </a:lnTo>
                  <a:lnTo>
                    <a:pt x="868" y="119"/>
                  </a:lnTo>
                  <a:lnTo>
                    <a:pt x="670" y="71"/>
                  </a:lnTo>
                  <a:lnTo>
                    <a:pt x="486" y="26"/>
                  </a:lnTo>
                  <a:lnTo>
                    <a:pt x="392" y="9"/>
                  </a:lnTo>
                  <a:lnTo>
                    <a:pt x="314" y="0"/>
                  </a:lnTo>
                  <a:lnTo>
                    <a:pt x="247" y="2"/>
                  </a:lnTo>
                  <a:lnTo>
                    <a:pt x="201" y="7"/>
                  </a:lnTo>
                  <a:lnTo>
                    <a:pt x="158" y="27"/>
                  </a:lnTo>
                  <a:lnTo>
                    <a:pt x="124" y="71"/>
                  </a:lnTo>
                  <a:lnTo>
                    <a:pt x="111" y="117"/>
                  </a:lnTo>
                  <a:lnTo>
                    <a:pt x="96" y="148"/>
                  </a:lnTo>
                  <a:lnTo>
                    <a:pt x="68" y="159"/>
                  </a:lnTo>
                  <a:lnTo>
                    <a:pt x="28" y="156"/>
                  </a:lnTo>
                  <a:lnTo>
                    <a:pt x="0" y="145"/>
                  </a:lnTo>
                  <a:lnTo>
                    <a:pt x="0" y="548"/>
                  </a:lnTo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2067" name="Rectangle 19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2068" name="Rectangle 20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2069" name="Rectangle 21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7/8/2010</a:t>
            </a:fld>
            <a:endParaRPr lang="en-US"/>
          </a:p>
        </p:txBody>
      </p:sp>
      <p:sp>
        <p:nvSpPr>
          <p:cNvPr id="2070" name="Rectangle 22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2071" name="Rectangle 23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7/8/2010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40005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40005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7/8/2010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7/8/2010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7/8/2010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7716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77165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7/8/2010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7/8/2010</a:t>
            </a:fld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7/8/2010</a:t>
            </a:fld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7/8/2010</a:t>
            </a:fld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7/8/2010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D8BD707-D9CF-40AE-B4C6-C98DA3205C09}" type="datetimeFigureOut">
              <a:rPr lang="en-US" smtClean="0"/>
              <a:pPr/>
              <a:t>7/8/2010</a:t>
            </a:fld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8"/>
          <p:cNvGrpSpPr>
            <a:grpSpLocks/>
          </p:cNvGrpSpPr>
          <p:nvPr/>
        </p:nvGrpSpPr>
        <p:grpSpPr bwMode="auto">
          <a:xfrm>
            <a:off x="2166938" y="563563"/>
            <a:ext cx="4800600" cy="6151562"/>
            <a:chOff x="1365" y="355"/>
            <a:chExt cx="3024" cy="3875"/>
          </a:xfrm>
        </p:grpSpPr>
        <p:sp>
          <p:nvSpPr>
            <p:cNvPr id="1026" name="Freeform 2"/>
            <p:cNvSpPr>
              <a:spLocks/>
            </p:cNvSpPr>
            <p:nvPr/>
          </p:nvSpPr>
          <p:spPr bwMode="auto">
            <a:xfrm>
              <a:off x="2835" y="586"/>
              <a:ext cx="88" cy="1121"/>
            </a:xfrm>
            <a:custGeom>
              <a:avLst/>
              <a:gdLst/>
              <a:ahLst/>
              <a:cxnLst>
                <a:cxn ang="0">
                  <a:pos x="0" y="1120"/>
                </a:cxn>
                <a:cxn ang="0">
                  <a:pos x="0" y="0"/>
                </a:cxn>
                <a:cxn ang="0">
                  <a:pos x="87" y="0"/>
                </a:cxn>
                <a:cxn ang="0">
                  <a:pos x="87" y="1085"/>
                </a:cxn>
                <a:cxn ang="0">
                  <a:pos x="0" y="1120"/>
                </a:cxn>
              </a:cxnLst>
              <a:rect l="0" t="0" r="r" b="b"/>
              <a:pathLst>
                <a:path w="88" h="1121">
                  <a:moveTo>
                    <a:pt x="0" y="1120"/>
                  </a:moveTo>
                  <a:lnTo>
                    <a:pt x="0" y="0"/>
                  </a:lnTo>
                  <a:lnTo>
                    <a:pt x="87" y="0"/>
                  </a:lnTo>
                  <a:lnTo>
                    <a:pt x="87" y="1085"/>
                  </a:lnTo>
                  <a:lnTo>
                    <a:pt x="0" y="1120"/>
                  </a:lnTo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27" name="Freeform 3"/>
            <p:cNvSpPr>
              <a:spLocks/>
            </p:cNvSpPr>
            <p:nvPr/>
          </p:nvSpPr>
          <p:spPr bwMode="auto">
            <a:xfrm>
              <a:off x="2834" y="1900"/>
              <a:ext cx="84" cy="363"/>
            </a:xfrm>
            <a:custGeom>
              <a:avLst/>
              <a:gdLst/>
              <a:ahLst/>
              <a:cxnLst>
                <a:cxn ang="0">
                  <a:pos x="0" y="29"/>
                </a:cxn>
                <a:cxn ang="0">
                  <a:pos x="83" y="0"/>
                </a:cxn>
                <a:cxn ang="0">
                  <a:pos x="74" y="329"/>
                </a:cxn>
                <a:cxn ang="0">
                  <a:pos x="0" y="362"/>
                </a:cxn>
                <a:cxn ang="0">
                  <a:pos x="0" y="29"/>
                </a:cxn>
              </a:cxnLst>
              <a:rect l="0" t="0" r="r" b="b"/>
              <a:pathLst>
                <a:path w="84" h="363">
                  <a:moveTo>
                    <a:pt x="0" y="29"/>
                  </a:moveTo>
                  <a:lnTo>
                    <a:pt x="83" y="0"/>
                  </a:lnTo>
                  <a:lnTo>
                    <a:pt x="74" y="329"/>
                  </a:lnTo>
                  <a:lnTo>
                    <a:pt x="0" y="362"/>
                  </a:lnTo>
                  <a:lnTo>
                    <a:pt x="0" y="29"/>
                  </a:lnTo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28" name="Freeform 4"/>
            <p:cNvSpPr>
              <a:spLocks/>
            </p:cNvSpPr>
            <p:nvPr/>
          </p:nvSpPr>
          <p:spPr bwMode="auto">
            <a:xfrm>
              <a:off x="2825" y="2493"/>
              <a:ext cx="84" cy="249"/>
            </a:xfrm>
            <a:custGeom>
              <a:avLst/>
              <a:gdLst/>
              <a:ahLst/>
              <a:cxnLst>
                <a:cxn ang="0">
                  <a:pos x="2" y="213"/>
                </a:cxn>
                <a:cxn ang="0">
                  <a:pos x="0" y="28"/>
                </a:cxn>
                <a:cxn ang="0">
                  <a:pos x="83" y="0"/>
                </a:cxn>
                <a:cxn ang="0">
                  <a:pos x="72" y="248"/>
                </a:cxn>
                <a:cxn ang="0">
                  <a:pos x="2" y="213"/>
                </a:cxn>
              </a:cxnLst>
              <a:rect l="0" t="0" r="r" b="b"/>
              <a:pathLst>
                <a:path w="84" h="249">
                  <a:moveTo>
                    <a:pt x="2" y="213"/>
                  </a:moveTo>
                  <a:lnTo>
                    <a:pt x="0" y="28"/>
                  </a:lnTo>
                  <a:lnTo>
                    <a:pt x="83" y="0"/>
                  </a:lnTo>
                  <a:lnTo>
                    <a:pt x="72" y="248"/>
                  </a:lnTo>
                  <a:lnTo>
                    <a:pt x="2" y="213"/>
                  </a:lnTo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29" name="Freeform 5"/>
            <p:cNvSpPr>
              <a:spLocks/>
            </p:cNvSpPr>
            <p:nvPr/>
          </p:nvSpPr>
          <p:spPr bwMode="auto">
            <a:xfrm>
              <a:off x="2831" y="2965"/>
              <a:ext cx="52" cy="232"/>
            </a:xfrm>
            <a:custGeom>
              <a:avLst/>
              <a:gdLst/>
              <a:ahLst/>
              <a:cxnLst>
                <a:cxn ang="0">
                  <a:pos x="13" y="204"/>
                </a:cxn>
                <a:cxn ang="0">
                  <a:pos x="0" y="0"/>
                </a:cxn>
                <a:cxn ang="0">
                  <a:pos x="51" y="26"/>
                </a:cxn>
                <a:cxn ang="0">
                  <a:pos x="47" y="231"/>
                </a:cxn>
                <a:cxn ang="0">
                  <a:pos x="13" y="204"/>
                </a:cxn>
              </a:cxnLst>
              <a:rect l="0" t="0" r="r" b="b"/>
              <a:pathLst>
                <a:path w="52" h="232">
                  <a:moveTo>
                    <a:pt x="13" y="204"/>
                  </a:moveTo>
                  <a:lnTo>
                    <a:pt x="0" y="0"/>
                  </a:lnTo>
                  <a:lnTo>
                    <a:pt x="51" y="26"/>
                  </a:lnTo>
                  <a:lnTo>
                    <a:pt x="47" y="231"/>
                  </a:lnTo>
                  <a:lnTo>
                    <a:pt x="13" y="204"/>
                  </a:lnTo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30" name="Freeform 6"/>
            <p:cNvSpPr>
              <a:spLocks/>
            </p:cNvSpPr>
            <p:nvPr/>
          </p:nvSpPr>
          <p:spPr bwMode="auto">
            <a:xfrm>
              <a:off x="2851" y="3354"/>
              <a:ext cx="36" cy="133"/>
            </a:xfrm>
            <a:custGeom>
              <a:avLst/>
              <a:gdLst/>
              <a:ahLst/>
              <a:cxnLst>
                <a:cxn ang="0">
                  <a:pos x="4" y="101"/>
                </a:cxn>
                <a:cxn ang="0">
                  <a:pos x="0" y="0"/>
                </a:cxn>
                <a:cxn ang="0">
                  <a:pos x="35" y="20"/>
                </a:cxn>
                <a:cxn ang="0">
                  <a:pos x="28" y="132"/>
                </a:cxn>
                <a:cxn ang="0">
                  <a:pos x="4" y="101"/>
                </a:cxn>
              </a:cxnLst>
              <a:rect l="0" t="0" r="r" b="b"/>
              <a:pathLst>
                <a:path w="36" h="133">
                  <a:moveTo>
                    <a:pt x="4" y="101"/>
                  </a:moveTo>
                  <a:lnTo>
                    <a:pt x="0" y="0"/>
                  </a:lnTo>
                  <a:lnTo>
                    <a:pt x="35" y="20"/>
                  </a:lnTo>
                  <a:lnTo>
                    <a:pt x="28" y="132"/>
                  </a:lnTo>
                  <a:lnTo>
                    <a:pt x="4" y="101"/>
                  </a:lnTo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31" name="Freeform 7"/>
            <p:cNvSpPr>
              <a:spLocks/>
            </p:cNvSpPr>
            <p:nvPr/>
          </p:nvSpPr>
          <p:spPr bwMode="auto">
            <a:xfrm>
              <a:off x="2851" y="3640"/>
              <a:ext cx="30" cy="590"/>
            </a:xfrm>
            <a:custGeom>
              <a:avLst/>
              <a:gdLst/>
              <a:ahLst/>
              <a:cxnLst>
                <a:cxn ang="0">
                  <a:pos x="15" y="589"/>
                </a:cxn>
                <a:cxn ang="0">
                  <a:pos x="0" y="0"/>
                </a:cxn>
                <a:cxn ang="0">
                  <a:pos x="29" y="37"/>
                </a:cxn>
                <a:cxn ang="0">
                  <a:pos x="15" y="589"/>
                </a:cxn>
              </a:cxnLst>
              <a:rect l="0" t="0" r="r" b="b"/>
              <a:pathLst>
                <a:path w="30" h="590">
                  <a:moveTo>
                    <a:pt x="15" y="589"/>
                  </a:moveTo>
                  <a:lnTo>
                    <a:pt x="0" y="0"/>
                  </a:lnTo>
                  <a:lnTo>
                    <a:pt x="29" y="37"/>
                  </a:lnTo>
                  <a:lnTo>
                    <a:pt x="15" y="589"/>
                  </a:lnTo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32" name="Freeform 8"/>
            <p:cNvSpPr>
              <a:spLocks/>
            </p:cNvSpPr>
            <p:nvPr/>
          </p:nvSpPr>
          <p:spPr bwMode="auto">
            <a:xfrm>
              <a:off x="2600" y="3595"/>
              <a:ext cx="233" cy="130"/>
            </a:xfrm>
            <a:custGeom>
              <a:avLst/>
              <a:gdLst/>
              <a:ahLst/>
              <a:cxnLst>
                <a:cxn ang="0">
                  <a:pos x="0" y="117"/>
                </a:cxn>
                <a:cxn ang="0">
                  <a:pos x="48" y="101"/>
                </a:cxn>
                <a:cxn ang="0">
                  <a:pos x="93" y="79"/>
                </a:cxn>
                <a:cxn ang="0">
                  <a:pos x="146" y="39"/>
                </a:cxn>
                <a:cxn ang="0">
                  <a:pos x="182" y="0"/>
                </a:cxn>
                <a:cxn ang="0">
                  <a:pos x="232" y="42"/>
                </a:cxn>
                <a:cxn ang="0">
                  <a:pos x="188" y="74"/>
                </a:cxn>
                <a:cxn ang="0">
                  <a:pos x="134" y="110"/>
                </a:cxn>
                <a:cxn ang="0">
                  <a:pos x="61" y="129"/>
                </a:cxn>
                <a:cxn ang="0">
                  <a:pos x="0" y="117"/>
                </a:cxn>
              </a:cxnLst>
              <a:rect l="0" t="0" r="r" b="b"/>
              <a:pathLst>
                <a:path w="233" h="130">
                  <a:moveTo>
                    <a:pt x="0" y="117"/>
                  </a:moveTo>
                  <a:lnTo>
                    <a:pt x="48" y="101"/>
                  </a:lnTo>
                  <a:lnTo>
                    <a:pt x="93" y="79"/>
                  </a:lnTo>
                  <a:lnTo>
                    <a:pt x="146" y="39"/>
                  </a:lnTo>
                  <a:lnTo>
                    <a:pt x="182" y="0"/>
                  </a:lnTo>
                  <a:lnTo>
                    <a:pt x="232" y="42"/>
                  </a:lnTo>
                  <a:lnTo>
                    <a:pt x="188" y="74"/>
                  </a:lnTo>
                  <a:lnTo>
                    <a:pt x="134" y="110"/>
                  </a:lnTo>
                  <a:lnTo>
                    <a:pt x="61" y="129"/>
                  </a:lnTo>
                  <a:lnTo>
                    <a:pt x="0" y="117"/>
                  </a:lnTo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33" name="Freeform 9"/>
            <p:cNvSpPr>
              <a:spLocks/>
            </p:cNvSpPr>
            <p:nvPr/>
          </p:nvSpPr>
          <p:spPr bwMode="auto">
            <a:xfrm>
              <a:off x="2583" y="2888"/>
              <a:ext cx="465" cy="646"/>
            </a:xfrm>
            <a:custGeom>
              <a:avLst/>
              <a:gdLst/>
              <a:ahLst/>
              <a:cxnLst>
                <a:cxn ang="0">
                  <a:pos x="359" y="645"/>
                </a:cxn>
                <a:cxn ang="0">
                  <a:pos x="405" y="616"/>
                </a:cxn>
                <a:cxn ang="0">
                  <a:pos x="447" y="580"/>
                </a:cxn>
                <a:cxn ang="0">
                  <a:pos x="460" y="552"/>
                </a:cxn>
                <a:cxn ang="0">
                  <a:pos x="464" y="515"/>
                </a:cxn>
                <a:cxn ang="0">
                  <a:pos x="451" y="468"/>
                </a:cxn>
                <a:cxn ang="0">
                  <a:pos x="424" y="424"/>
                </a:cxn>
                <a:cxn ang="0">
                  <a:pos x="380" y="385"/>
                </a:cxn>
                <a:cxn ang="0">
                  <a:pos x="168" y="259"/>
                </a:cxn>
                <a:cxn ang="0">
                  <a:pos x="133" y="235"/>
                </a:cxn>
                <a:cxn ang="0">
                  <a:pos x="111" y="208"/>
                </a:cxn>
                <a:cxn ang="0">
                  <a:pos x="104" y="166"/>
                </a:cxn>
                <a:cxn ang="0">
                  <a:pos x="117" y="124"/>
                </a:cxn>
                <a:cxn ang="0">
                  <a:pos x="155" y="95"/>
                </a:cxn>
                <a:cxn ang="0">
                  <a:pos x="222" y="52"/>
                </a:cxn>
                <a:cxn ang="0">
                  <a:pos x="124" y="0"/>
                </a:cxn>
                <a:cxn ang="0">
                  <a:pos x="55" y="41"/>
                </a:cxn>
                <a:cxn ang="0">
                  <a:pos x="27" y="70"/>
                </a:cxn>
                <a:cxn ang="0">
                  <a:pos x="2" y="123"/>
                </a:cxn>
                <a:cxn ang="0">
                  <a:pos x="0" y="189"/>
                </a:cxn>
                <a:cxn ang="0">
                  <a:pos x="29" y="257"/>
                </a:cxn>
                <a:cxn ang="0">
                  <a:pos x="78" y="300"/>
                </a:cxn>
                <a:cxn ang="0">
                  <a:pos x="311" y="442"/>
                </a:cxn>
                <a:cxn ang="0">
                  <a:pos x="358" y="474"/>
                </a:cxn>
                <a:cxn ang="0">
                  <a:pos x="375" y="516"/>
                </a:cxn>
                <a:cxn ang="0">
                  <a:pos x="375" y="550"/>
                </a:cxn>
                <a:cxn ang="0">
                  <a:pos x="308" y="608"/>
                </a:cxn>
                <a:cxn ang="0">
                  <a:pos x="359" y="645"/>
                </a:cxn>
              </a:cxnLst>
              <a:rect l="0" t="0" r="r" b="b"/>
              <a:pathLst>
                <a:path w="465" h="646">
                  <a:moveTo>
                    <a:pt x="359" y="645"/>
                  </a:moveTo>
                  <a:lnTo>
                    <a:pt x="405" y="616"/>
                  </a:lnTo>
                  <a:lnTo>
                    <a:pt x="447" y="580"/>
                  </a:lnTo>
                  <a:lnTo>
                    <a:pt x="460" y="552"/>
                  </a:lnTo>
                  <a:lnTo>
                    <a:pt x="464" y="515"/>
                  </a:lnTo>
                  <a:lnTo>
                    <a:pt x="451" y="468"/>
                  </a:lnTo>
                  <a:lnTo>
                    <a:pt x="424" y="424"/>
                  </a:lnTo>
                  <a:lnTo>
                    <a:pt x="380" y="385"/>
                  </a:lnTo>
                  <a:lnTo>
                    <a:pt x="168" y="259"/>
                  </a:lnTo>
                  <a:lnTo>
                    <a:pt x="133" y="235"/>
                  </a:lnTo>
                  <a:lnTo>
                    <a:pt x="111" y="208"/>
                  </a:lnTo>
                  <a:lnTo>
                    <a:pt x="104" y="166"/>
                  </a:lnTo>
                  <a:lnTo>
                    <a:pt x="117" y="124"/>
                  </a:lnTo>
                  <a:lnTo>
                    <a:pt x="155" y="95"/>
                  </a:lnTo>
                  <a:lnTo>
                    <a:pt x="222" y="52"/>
                  </a:lnTo>
                  <a:lnTo>
                    <a:pt x="124" y="0"/>
                  </a:lnTo>
                  <a:lnTo>
                    <a:pt x="55" y="41"/>
                  </a:lnTo>
                  <a:lnTo>
                    <a:pt x="27" y="70"/>
                  </a:lnTo>
                  <a:lnTo>
                    <a:pt x="2" y="123"/>
                  </a:lnTo>
                  <a:lnTo>
                    <a:pt x="0" y="189"/>
                  </a:lnTo>
                  <a:lnTo>
                    <a:pt x="29" y="257"/>
                  </a:lnTo>
                  <a:lnTo>
                    <a:pt x="78" y="300"/>
                  </a:lnTo>
                  <a:lnTo>
                    <a:pt x="311" y="442"/>
                  </a:lnTo>
                  <a:lnTo>
                    <a:pt x="358" y="474"/>
                  </a:lnTo>
                  <a:lnTo>
                    <a:pt x="375" y="516"/>
                  </a:lnTo>
                  <a:lnTo>
                    <a:pt x="375" y="550"/>
                  </a:lnTo>
                  <a:lnTo>
                    <a:pt x="308" y="608"/>
                  </a:lnTo>
                  <a:lnTo>
                    <a:pt x="359" y="645"/>
                  </a:lnTo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34" name="Freeform 10"/>
            <p:cNvSpPr>
              <a:spLocks/>
            </p:cNvSpPr>
            <p:nvPr/>
          </p:nvSpPr>
          <p:spPr bwMode="auto">
            <a:xfrm>
              <a:off x="2966" y="2396"/>
              <a:ext cx="318" cy="422"/>
            </a:xfrm>
            <a:custGeom>
              <a:avLst/>
              <a:gdLst/>
              <a:ahLst/>
              <a:cxnLst>
                <a:cxn ang="0">
                  <a:pos x="92" y="421"/>
                </a:cxn>
                <a:cxn ang="0">
                  <a:pos x="163" y="399"/>
                </a:cxn>
                <a:cxn ang="0">
                  <a:pos x="218" y="357"/>
                </a:cxn>
                <a:cxn ang="0">
                  <a:pos x="263" y="316"/>
                </a:cxn>
                <a:cxn ang="0">
                  <a:pos x="300" y="265"/>
                </a:cxn>
                <a:cxn ang="0">
                  <a:pos x="317" y="203"/>
                </a:cxn>
                <a:cxn ang="0">
                  <a:pos x="316" y="139"/>
                </a:cxn>
                <a:cxn ang="0">
                  <a:pos x="299" y="95"/>
                </a:cxn>
                <a:cxn ang="0">
                  <a:pos x="276" y="64"/>
                </a:cxn>
                <a:cxn ang="0">
                  <a:pos x="241" y="36"/>
                </a:cxn>
                <a:cxn ang="0">
                  <a:pos x="218" y="14"/>
                </a:cxn>
                <a:cxn ang="0">
                  <a:pos x="180" y="0"/>
                </a:cxn>
                <a:cxn ang="0">
                  <a:pos x="61" y="52"/>
                </a:cxn>
                <a:cxn ang="0">
                  <a:pos x="106" y="93"/>
                </a:cxn>
                <a:cxn ang="0">
                  <a:pos x="137" y="130"/>
                </a:cxn>
                <a:cxn ang="0">
                  <a:pos x="159" y="159"/>
                </a:cxn>
                <a:cxn ang="0">
                  <a:pos x="176" y="196"/>
                </a:cxn>
                <a:cxn ang="0">
                  <a:pos x="176" y="246"/>
                </a:cxn>
                <a:cxn ang="0">
                  <a:pos x="145" y="279"/>
                </a:cxn>
                <a:cxn ang="0">
                  <a:pos x="105" y="309"/>
                </a:cxn>
                <a:cxn ang="0">
                  <a:pos x="50" y="342"/>
                </a:cxn>
                <a:cxn ang="0">
                  <a:pos x="0" y="369"/>
                </a:cxn>
                <a:cxn ang="0">
                  <a:pos x="92" y="421"/>
                </a:cxn>
              </a:cxnLst>
              <a:rect l="0" t="0" r="r" b="b"/>
              <a:pathLst>
                <a:path w="318" h="422">
                  <a:moveTo>
                    <a:pt x="92" y="421"/>
                  </a:moveTo>
                  <a:lnTo>
                    <a:pt x="163" y="399"/>
                  </a:lnTo>
                  <a:lnTo>
                    <a:pt x="218" y="357"/>
                  </a:lnTo>
                  <a:lnTo>
                    <a:pt x="263" y="316"/>
                  </a:lnTo>
                  <a:lnTo>
                    <a:pt x="300" y="265"/>
                  </a:lnTo>
                  <a:lnTo>
                    <a:pt x="317" y="203"/>
                  </a:lnTo>
                  <a:lnTo>
                    <a:pt x="316" y="139"/>
                  </a:lnTo>
                  <a:lnTo>
                    <a:pt x="299" y="95"/>
                  </a:lnTo>
                  <a:lnTo>
                    <a:pt x="276" y="64"/>
                  </a:lnTo>
                  <a:lnTo>
                    <a:pt x="241" y="36"/>
                  </a:lnTo>
                  <a:lnTo>
                    <a:pt x="218" y="14"/>
                  </a:lnTo>
                  <a:lnTo>
                    <a:pt x="180" y="0"/>
                  </a:lnTo>
                  <a:lnTo>
                    <a:pt x="61" y="52"/>
                  </a:lnTo>
                  <a:lnTo>
                    <a:pt x="106" y="93"/>
                  </a:lnTo>
                  <a:lnTo>
                    <a:pt x="137" y="130"/>
                  </a:lnTo>
                  <a:lnTo>
                    <a:pt x="159" y="159"/>
                  </a:lnTo>
                  <a:lnTo>
                    <a:pt x="176" y="196"/>
                  </a:lnTo>
                  <a:lnTo>
                    <a:pt x="176" y="246"/>
                  </a:lnTo>
                  <a:lnTo>
                    <a:pt x="145" y="279"/>
                  </a:lnTo>
                  <a:lnTo>
                    <a:pt x="105" y="309"/>
                  </a:lnTo>
                  <a:lnTo>
                    <a:pt x="50" y="342"/>
                  </a:lnTo>
                  <a:lnTo>
                    <a:pt x="0" y="369"/>
                  </a:lnTo>
                  <a:lnTo>
                    <a:pt x="92" y="421"/>
                  </a:lnTo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35" name="Freeform 11"/>
            <p:cNvSpPr>
              <a:spLocks/>
            </p:cNvSpPr>
            <p:nvPr/>
          </p:nvSpPr>
          <p:spPr bwMode="auto">
            <a:xfrm>
              <a:off x="2308" y="1190"/>
              <a:ext cx="1404" cy="1153"/>
            </a:xfrm>
            <a:custGeom>
              <a:avLst/>
              <a:gdLst/>
              <a:ahLst/>
              <a:cxnLst>
                <a:cxn ang="0">
                  <a:pos x="466" y="1084"/>
                </a:cxn>
                <a:cxn ang="0">
                  <a:pos x="370" y="1066"/>
                </a:cxn>
                <a:cxn ang="0">
                  <a:pos x="299" y="1035"/>
                </a:cxn>
                <a:cxn ang="0">
                  <a:pos x="257" y="1002"/>
                </a:cxn>
                <a:cxn ang="0">
                  <a:pos x="220" y="956"/>
                </a:cxn>
                <a:cxn ang="0">
                  <a:pos x="209" y="914"/>
                </a:cxn>
                <a:cxn ang="0">
                  <a:pos x="215" y="873"/>
                </a:cxn>
                <a:cxn ang="0">
                  <a:pos x="231" y="836"/>
                </a:cxn>
                <a:cxn ang="0">
                  <a:pos x="273" y="798"/>
                </a:cxn>
                <a:cxn ang="0">
                  <a:pos x="330" y="774"/>
                </a:cxn>
                <a:cxn ang="0">
                  <a:pos x="400" y="748"/>
                </a:cxn>
                <a:cxn ang="0">
                  <a:pos x="1110" y="499"/>
                </a:cxn>
                <a:cxn ang="0">
                  <a:pos x="1207" y="451"/>
                </a:cxn>
                <a:cxn ang="0">
                  <a:pos x="1289" y="398"/>
                </a:cxn>
                <a:cxn ang="0">
                  <a:pos x="1344" y="356"/>
                </a:cxn>
                <a:cxn ang="0">
                  <a:pos x="1381" y="310"/>
                </a:cxn>
                <a:cxn ang="0">
                  <a:pos x="1403" y="249"/>
                </a:cxn>
                <a:cxn ang="0">
                  <a:pos x="1401" y="185"/>
                </a:cxn>
                <a:cxn ang="0">
                  <a:pos x="1386" y="136"/>
                </a:cxn>
                <a:cxn ang="0">
                  <a:pos x="1370" y="90"/>
                </a:cxn>
                <a:cxn ang="0">
                  <a:pos x="1335" y="55"/>
                </a:cxn>
                <a:cxn ang="0">
                  <a:pos x="1280" y="18"/>
                </a:cxn>
                <a:cxn ang="0">
                  <a:pos x="1214" y="0"/>
                </a:cxn>
                <a:cxn ang="0">
                  <a:pos x="1172" y="4"/>
                </a:cxn>
                <a:cxn ang="0">
                  <a:pos x="1111" y="7"/>
                </a:cxn>
                <a:cxn ang="0">
                  <a:pos x="1053" y="20"/>
                </a:cxn>
                <a:cxn ang="0">
                  <a:pos x="989" y="46"/>
                </a:cxn>
                <a:cxn ang="0">
                  <a:pos x="939" y="79"/>
                </a:cxn>
                <a:cxn ang="0">
                  <a:pos x="899" y="106"/>
                </a:cxn>
                <a:cxn ang="0">
                  <a:pos x="878" y="149"/>
                </a:cxn>
                <a:cxn ang="0">
                  <a:pos x="897" y="187"/>
                </a:cxn>
                <a:cxn ang="0">
                  <a:pos x="939" y="183"/>
                </a:cxn>
                <a:cxn ang="0">
                  <a:pos x="987" y="171"/>
                </a:cxn>
                <a:cxn ang="0">
                  <a:pos x="1033" y="158"/>
                </a:cxn>
                <a:cxn ang="0">
                  <a:pos x="1069" y="150"/>
                </a:cxn>
                <a:cxn ang="0">
                  <a:pos x="1111" y="150"/>
                </a:cxn>
                <a:cxn ang="0">
                  <a:pos x="1154" y="163"/>
                </a:cxn>
                <a:cxn ang="0">
                  <a:pos x="1183" y="204"/>
                </a:cxn>
                <a:cxn ang="0">
                  <a:pos x="1179" y="248"/>
                </a:cxn>
                <a:cxn ang="0">
                  <a:pos x="1157" y="286"/>
                </a:cxn>
                <a:cxn ang="0">
                  <a:pos x="1121" y="323"/>
                </a:cxn>
                <a:cxn ang="0">
                  <a:pos x="1047" y="361"/>
                </a:cxn>
                <a:cxn ang="0">
                  <a:pos x="908" y="415"/>
                </a:cxn>
                <a:cxn ang="0">
                  <a:pos x="194" y="675"/>
                </a:cxn>
                <a:cxn ang="0">
                  <a:pos x="123" y="715"/>
                </a:cxn>
                <a:cxn ang="0">
                  <a:pos x="68" y="763"/>
                </a:cxn>
                <a:cxn ang="0">
                  <a:pos x="29" y="809"/>
                </a:cxn>
                <a:cxn ang="0">
                  <a:pos x="6" y="858"/>
                </a:cxn>
                <a:cxn ang="0">
                  <a:pos x="0" y="912"/>
                </a:cxn>
                <a:cxn ang="0">
                  <a:pos x="8" y="952"/>
                </a:cxn>
                <a:cxn ang="0">
                  <a:pos x="22" y="992"/>
                </a:cxn>
                <a:cxn ang="0">
                  <a:pos x="59" y="1036"/>
                </a:cxn>
                <a:cxn ang="0">
                  <a:pos x="127" y="1095"/>
                </a:cxn>
                <a:cxn ang="0">
                  <a:pos x="198" y="1135"/>
                </a:cxn>
                <a:cxn ang="0">
                  <a:pos x="273" y="1152"/>
                </a:cxn>
                <a:cxn ang="0">
                  <a:pos x="466" y="1084"/>
                </a:cxn>
              </a:cxnLst>
              <a:rect l="0" t="0" r="r" b="b"/>
              <a:pathLst>
                <a:path w="1404" h="1153">
                  <a:moveTo>
                    <a:pt x="466" y="1084"/>
                  </a:moveTo>
                  <a:lnTo>
                    <a:pt x="370" y="1066"/>
                  </a:lnTo>
                  <a:lnTo>
                    <a:pt x="299" y="1035"/>
                  </a:lnTo>
                  <a:lnTo>
                    <a:pt x="257" y="1002"/>
                  </a:lnTo>
                  <a:lnTo>
                    <a:pt x="220" y="956"/>
                  </a:lnTo>
                  <a:lnTo>
                    <a:pt x="209" y="914"/>
                  </a:lnTo>
                  <a:lnTo>
                    <a:pt x="215" y="873"/>
                  </a:lnTo>
                  <a:lnTo>
                    <a:pt x="231" y="836"/>
                  </a:lnTo>
                  <a:lnTo>
                    <a:pt x="273" y="798"/>
                  </a:lnTo>
                  <a:lnTo>
                    <a:pt x="330" y="774"/>
                  </a:lnTo>
                  <a:lnTo>
                    <a:pt x="400" y="748"/>
                  </a:lnTo>
                  <a:lnTo>
                    <a:pt x="1110" y="499"/>
                  </a:lnTo>
                  <a:lnTo>
                    <a:pt x="1207" y="451"/>
                  </a:lnTo>
                  <a:lnTo>
                    <a:pt x="1289" y="398"/>
                  </a:lnTo>
                  <a:lnTo>
                    <a:pt x="1344" y="356"/>
                  </a:lnTo>
                  <a:lnTo>
                    <a:pt x="1381" y="310"/>
                  </a:lnTo>
                  <a:lnTo>
                    <a:pt x="1403" y="249"/>
                  </a:lnTo>
                  <a:lnTo>
                    <a:pt x="1401" y="185"/>
                  </a:lnTo>
                  <a:lnTo>
                    <a:pt x="1386" y="136"/>
                  </a:lnTo>
                  <a:lnTo>
                    <a:pt x="1370" y="90"/>
                  </a:lnTo>
                  <a:lnTo>
                    <a:pt x="1335" y="55"/>
                  </a:lnTo>
                  <a:lnTo>
                    <a:pt x="1280" y="18"/>
                  </a:lnTo>
                  <a:lnTo>
                    <a:pt x="1214" y="0"/>
                  </a:lnTo>
                  <a:lnTo>
                    <a:pt x="1172" y="4"/>
                  </a:lnTo>
                  <a:lnTo>
                    <a:pt x="1111" y="7"/>
                  </a:lnTo>
                  <a:lnTo>
                    <a:pt x="1053" y="20"/>
                  </a:lnTo>
                  <a:lnTo>
                    <a:pt x="989" y="46"/>
                  </a:lnTo>
                  <a:lnTo>
                    <a:pt x="939" y="79"/>
                  </a:lnTo>
                  <a:lnTo>
                    <a:pt x="899" y="106"/>
                  </a:lnTo>
                  <a:lnTo>
                    <a:pt x="878" y="149"/>
                  </a:lnTo>
                  <a:lnTo>
                    <a:pt x="897" y="187"/>
                  </a:lnTo>
                  <a:lnTo>
                    <a:pt x="939" y="183"/>
                  </a:lnTo>
                  <a:lnTo>
                    <a:pt x="987" y="171"/>
                  </a:lnTo>
                  <a:lnTo>
                    <a:pt x="1033" y="158"/>
                  </a:lnTo>
                  <a:lnTo>
                    <a:pt x="1069" y="150"/>
                  </a:lnTo>
                  <a:lnTo>
                    <a:pt x="1111" y="150"/>
                  </a:lnTo>
                  <a:lnTo>
                    <a:pt x="1154" y="163"/>
                  </a:lnTo>
                  <a:lnTo>
                    <a:pt x="1183" y="204"/>
                  </a:lnTo>
                  <a:lnTo>
                    <a:pt x="1179" y="248"/>
                  </a:lnTo>
                  <a:lnTo>
                    <a:pt x="1157" y="286"/>
                  </a:lnTo>
                  <a:lnTo>
                    <a:pt x="1121" y="323"/>
                  </a:lnTo>
                  <a:lnTo>
                    <a:pt x="1047" y="361"/>
                  </a:lnTo>
                  <a:lnTo>
                    <a:pt x="908" y="415"/>
                  </a:lnTo>
                  <a:lnTo>
                    <a:pt x="194" y="675"/>
                  </a:lnTo>
                  <a:lnTo>
                    <a:pt x="123" y="715"/>
                  </a:lnTo>
                  <a:lnTo>
                    <a:pt x="68" y="763"/>
                  </a:lnTo>
                  <a:lnTo>
                    <a:pt x="29" y="809"/>
                  </a:lnTo>
                  <a:lnTo>
                    <a:pt x="6" y="858"/>
                  </a:lnTo>
                  <a:lnTo>
                    <a:pt x="0" y="912"/>
                  </a:lnTo>
                  <a:lnTo>
                    <a:pt x="8" y="952"/>
                  </a:lnTo>
                  <a:lnTo>
                    <a:pt x="22" y="992"/>
                  </a:lnTo>
                  <a:lnTo>
                    <a:pt x="59" y="1036"/>
                  </a:lnTo>
                  <a:lnTo>
                    <a:pt x="127" y="1095"/>
                  </a:lnTo>
                  <a:lnTo>
                    <a:pt x="198" y="1135"/>
                  </a:lnTo>
                  <a:lnTo>
                    <a:pt x="273" y="1152"/>
                  </a:lnTo>
                  <a:lnTo>
                    <a:pt x="466" y="1084"/>
                  </a:lnTo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36" name="Freeform 12"/>
            <p:cNvSpPr>
              <a:spLocks/>
            </p:cNvSpPr>
            <p:nvPr/>
          </p:nvSpPr>
          <p:spPr bwMode="auto">
            <a:xfrm>
              <a:off x="2711" y="3280"/>
              <a:ext cx="368" cy="422"/>
            </a:xfrm>
            <a:custGeom>
              <a:avLst/>
              <a:gdLst/>
              <a:ahLst/>
              <a:cxnLst>
                <a:cxn ang="0">
                  <a:pos x="367" y="421"/>
                </a:cxn>
                <a:cxn ang="0">
                  <a:pos x="171" y="340"/>
                </a:cxn>
                <a:cxn ang="0">
                  <a:pos x="117" y="304"/>
                </a:cxn>
                <a:cxn ang="0">
                  <a:pos x="73" y="265"/>
                </a:cxn>
                <a:cxn ang="0">
                  <a:pos x="31" y="219"/>
                </a:cxn>
                <a:cxn ang="0">
                  <a:pos x="9" y="179"/>
                </a:cxn>
                <a:cxn ang="0">
                  <a:pos x="0" y="137"/>
                </a:cxn>
                <a:cxn ang="0">
                  <a:pos x="2" y="95"/>
                </a:cxn>
                <a:cxn ang="0">
                  <a:pos x="19" y="51"/>
                </a:cxn>
                <a:cxn ang="0">
                  <a:pos x="44" y="0"/>
                </a:cxn>
                <a:cxn ang="0">
                  <a:pos x="120" y="52"/>
                </a:cxn>
                <a:cxn ang="0">
                  <a:pos x="95" y="98"/>
                </a:cxn>
                <a:cxn ang="0">
                  <a:pos x="95" y="143"/>
                </a:cxn>
                <a:cxn ang="0">
                  <a:pos x="122" y="191"/>
                </a:cxn>
                <a:cxn ang="0">
                  <a:pos x="162" y="235"/>
                </a:cxn>
                <a:cxn ang="0">
                  <a:pos x="223" y="284"/>
                </a:cxn>
                <a:cxn ang="0">
                  <a:pos x="290" y="317"/>
                </a:cxn>
                <a:cxn ang="0">
                  <a:pos x="332" y="351"/>
                </a:cxn>
                <a:cxn ang="0">
                  <a:pos x="351" y="378"/>
                </a:cxn>
                <a:cxn ang="0">
                  <a:pos x="367" y="421"/>
                </a:cxn>
              </a:cxnLst>
              <a:rect l="0" t="0" r="r" b="b"/>
              <a:pathLst>
                <a:path w="368" h="422">
                  <a:moveTo>
                    <a:pt x="367" y="421"/>
                  </a:moveTo>
                  <a:lnTo>
                    <a:pt x="171" y="340"/>
                  </a:lnTo>
                  <a:lnTo>
                    <a:pt x="117" y="304"/>
                  </a:lnTo>
                  <a:lnTo>
                    <a:pt x="73" y="265"/>
                  </a:lnTo>
                  <a:lnTo>
                    <a:pt x="31" y="219"/>
                  </a:lnTo>
                  <a:lnTo>
                    <a:pt x="9" y="179"/>
                  </a:lnTo>
                  <a:lnTo>
                    <a:pt x="0" y="137"/>
                  </a:lnTo>
                  <a:lnTo>
                    <a:pt x="2" y="95"/>
                  </a:lnTo>
                  <a:lnTo>
                    <a:pt x="19" y="51"/>
                  </a:lnTo>
                  <a:lnTo>
                    <a:pt x="44" y="0"/>
                  </a:lnTo>
                  <a:lnTo>
                    <a:pt x="120" y="52"/>
                  </a:lnTo>
                  <a:lnTo>
                    <a:pt x="95" y="98"/>
                  </a:lnTo>
                  <a:lnTo>
                    <a:pt x="95" y="143"/>
                  </a:lnTo>
                  <a:lnTo>
                    <a:pt x="122" y="191"/>
                  </a:lnTo>
                  <a:lnTo>
                    <a:pt x="162" y="235"/>
                  </a:lnTo>
                  <a:lnTo>
                    <a:pt x="223" y="284"/>
                  </a:lnTo>
                  <a:lnTo>
                    <a:pt x="290" y="317"/>
                  </a:lnTo>
                  <a:lnTo>
                    <a:pt x="332" y="351"/>
                  </a:lnTo>
                  <a:lnTo>
                    <a:pt x="351" y="378"/>
                  </a:lnTo>
                  <a:lnTo>
                    <a:pt x="367" y="421"/>
                  </a:lnTo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37" name="Freeform 13"/>
            <p:cNvSpPr>
              <a:spLocks/>
            </p:cNvSpPr>
            <p:nvPr/>
          </p:nvSpPr>
          <p:spPr bwMode="auto">
            <a:xfrm>
              <a:off x="2432" y="1792"/>
              <a:ext cx="989" cy="1439"/>
            </a:xfrm>
            <a:custGeom>
              <a:avLst/>
              <a:gdLst/>
              <a:ahLst/>
              <a:cxnLst>
                <a:cxn ang="0">
                  <a:pos x="525" y="1438"/>
                </a:cxn>
                <a:cxn ang="0">
                  <a:pos x="582" y="1409"/>
                </a:cxn>
                <a:cxn ang="0">
                  <a:pos x="647" y="1355"/>
                </a:cxn>
                <a:cxn ang="0">
                  <a:pos x="670" y="1304"/>
                </a:cxn>
                <a:cxn ang="0">
                  <a:pos x="686" y="1255"/>
                </a:cxn>
                <a:cxn ang="0">
                  <a:pos x="677" y="1198"/>
                </a:cxn>
                <a:cxn ang="0">
                  <a:pos x="637" y="1125"/>
                </a:cxn>
                <a:cxn ang="0">
                  <a:pos x="609" y="1092"/>
                </a:cxn>
                <a:cxn ang="0">
                  <a:pos x="569" y="1063"/>
                </a:cxn>
                <a:cxn ang="0">
                  <a:pos x="259" y="905"/>
                </a:cxn>
                <a:cxn ang="0">
                  <a:pos x="201" y="863"/>
                </a:cxn>
                <a:cxn ang="0">
                  <a:pos x="177" y="843"/>
                </a:cxn>
                <a:cxn ang="0">
                  <a:pos x="160" y="800"/>
                </a:cxn>
                <a:cxn ang="0">
                  <a:pos x="171" y="766"/>
                </a:cxn>
                <a:cxn ang="0">
                  <a:pos x="215" y="738"/>
                </a:cxn>
                <a:cxn ang="0">
                  <a:pos x="294" y="709"/>
                </a:cxn>
                <a:cxn ang="0">
                  <a:pos x="780" y="521"/>
                </a:cxn>
                <a:cxn ang="0">
                  <a:pos x="856" y="471"/>
                </a:cxn>
                <a:cxn ang="0">
                  <a:pos x="918" y="417"/>
                </a:cxn>
                <a:cxn ang="0">
                  <a:pos x="953" y="379"/>
                </a:cxn>
                <a:cxn ang="0">
                  <a:pos x="984" y="334"/>
                </a:cxn>
                <a:cxn ang="0">
                  <a:pos x="988" y="274"/>
                </a:cxn>
                <a:cxn ang="0">
                  <a:pos x="972" y="214"/>
                </a:cxn>
                <a:cxn ang="0">
                  <a:pos x="953" y="167"/>
                </a:cxn>
                <a:cxn ang="0">
                  <a:pos x="920" y="126"/>
                </a:cxn>
                <a:cxn ang="0">
                  <a:pos x="875" y="85"/>
                </a:cxn>
                <a:cxn ang="0">
                  <a:pos x="828" y="50"/>
                </a:cxn>
                <a:cxn ang="0">
                  <a:pos x="803" y="29"/>
                </a:cxn>
                <a:cxn ang="0">
                  <a:pos x="756" y="0"/>
                </a:cxn>
                <a:cxn ang="0">
                  <a:pos x="588" y="61"/>
                </a:cxn>
                <a:cxn ang="0">
                  <a:pos x="649" y="104"/>
                </a:cxn>
                <a:cxn ang="0">
                  <a:pos x="694" y="145"/>
                </a:cxn>
                <a:cxn ang="0">
                  <a:pos x="739" y="182"/>
                </a:cxn>
                <a:cxn ang="0">
                  <a:pos x="780" y="223"/>
                </a:cxn>
                <a:cxn ang="0">
                  <a:pos x="803" y="272"/>
                </a:cxn>
                <a:cxn ang="0">
                  <a:pos x="787" y="323"/>
                </a:cxn>
                <a:cxn ang="0">
                  <a:pos x="729" y="369"/>
                </a:cxn>
                <a:cxn ang="0">
                  <a:pos x="639" y="413"/>
                </a:cxn>
                <a:cxn ang="0">
                  <a:pos x="212" y="589"/>
                </a:cxn>
                <a:cxn ang="0">
                  <a:pos x="160" y="608"/>
                </a:cxn>
                <a:cxn ang="0">
                  <a:pos x="88" y="653"/>
                </a:cxn>
                <a:cxn ang="0">
                  <a:pos x="43" y="698"/>
                </a:cxn>
                <a:cxn ang="0">
                  <a:pos x="9" y="755"/>
                </a:cxn>
                <a:cxn ang="0">
                  <a:pos x="0" y="820"/>
                </a:cxn>
                <a:cxn ang="0">
                  <a:pos x="10" y="872"/>
                </a:cxn>
                <a:cxn ang="0">
                  <a:pos x="40" y="914"/>
                </a:cxn>
                <a:cxn ang="0">
                  <a:pos x="84" y="949"/>
                </a:cxn>
                <a:cxn ang="0">
                  <a:pos x="159" y="999"/>
                </a:cxn>
                <a:cxn ang="0">
                  <a:pos x="487" y="1164"/>
                </a:cxn>
                <a:cxn ang="0">
                  <a:pos x="530" y="1197"/>
                </a:cxn>
                <a:cxn ang="0">
                  <a:pos x="569" y="1236"/>
                </a:cxn>
                <a:cxn ang="0">
                  <a:pos x="557" y="1292"/>
                </a:cxn>
                <a:cxn ang="0">
                  <a:pos x="502" y="1354"/>
                </a:cxn>
                <a:cxn ang="0">
                  <a:pos x="434" y="1394"/>
                </a:cxn>
                <a:cxn ang="0">
                  <a:pos x="525" y="1438"/>
                </a:cxn>
              </a:cxnLst>
              <a:rect l="0" t="0" r="r" b="b"/>
              <a:pathLst>
                <a:path w="989" h="1439">
                  <a:moveTo>
                    <a:pt x="525" y="1438"/>
                  </a:moveTo>
                  <a:lnTo>
                    <a:pt x="582" y="1409"/>
                  </a:lnTo>
                  <a:lnTo>
                    <a:pt x="647" y="1355"/>
                  </a:lnTo>
                  <a:lnTo>
                    <a:pt x="670" y="1304"/>
                  </a:lnTo>
                  <a:lnTo>
                    <a:pt x="686" y="1255"/>
                  </a:lnTo>
                  <a:lnTo>
                    <a:pt x="677" y="1198"/>
                  </a:lnTo>
                  <a:lnTo>
                    <a:pt x="637" y="1125"/>
                  </a:lnTo>
                  <a:lnTo>
                    <a:pt x="609" y="1092"/>
                  </a:lnTo>
                  <a:lnTo>
                    <a:pt x="569" y="1063"/>
                  </a:lnTo>
                  <a:lnTo>
                    <a:pt x="259" y="905"/>
                  </a:lnTo>
                  <a:lnTo>
                    <a:pt x="201" y="863"/>
                  </a:lnTo>
                  <a:lnTo>
                    <a:pt x="177" y="843"/>
                  </a:lnTo>
                  <a:lnTo>
                    <a:pt x="160" y="800"/>
                  </a:lnTo>
                  <a:lnTo>
                    <a:pt x="171" y="766"/>
                  </a:lnTo>
                  <a:lnTo>
                    <a:pt x="215" y="738"/>
                  </a:lnTo>
                  <a:lnTo>
                    <a:pt x="294" y="709"/>
                  </a:lnTo>
                  <a:lnTo>
                    <a:pt x="780" y="521"/>
                  </a:lnTo>
                  <a:lnTo>
                    <a:pt x="856" y="471"/>
                  </a:lnTo>
                  <a:lnTo>
                    <a:pt x="918" y="417"/>
                  </a:lnTo>
                  <a:lnTo>
                    <a:pt x="953" y="379"/>
                  </a:lnTo>
                  <a:lnTo>
                    <a:pt x="984" y="334"/>
                  </a:lnTo>
                  <a:lnTo>
                    <a:pt x="988" y="274"/>
                  </a:lnTo>
                  <a:lnTo>
                    <a:pt x="972" y="214"/>
                  </a:lnTo>
                  <a:lnTo>
                    <a:pt x="953" y="167"/>
                  </a:lnTo>
                  <a:lnTo>
                    <a:pt x="920" y="126"/>
                  </a:lnTo>
                  <a:lnTo>
                    <a:pt x="875" y="85"/>
                  </a:lnTo>
                  <a:lnTo>
                    <a:pt x="828" y="50"/>
                  </a:lnTo>
                  <a:lnTo>
                    <a:pt x="803" y="29"/>
                  </a:lnTo>
                  <a:lnTo>
                    <a:pt x="756" y="0"/>
                  </a:lnTo>
                  <a:lnTo>
                    <a:pt x="588" y="61"/>
                  </a:lnTo>
                  <a:lnTo>
                    <a:pt x="649" y="104"/>
                  </a:lnTo>
                  <a:lnTo>
                    <a:pt x="694" y="145"/>
                  </a:lnTo>
                  <a:lnTo>
                    <a:pt x="739" y="182"/>
                  </a:lnTo>
                  <a:lnTo>
                    <a:pt x="780" y="223"/>
                  </a:lnTo>
                  <a:lnTo>
                    <a:pt x="803" y="272"/>
                  </a:lnTo>
                  <a:lnTo>
                    <a:pt x="787" y="323"/>
                  </a:lnTo>
                  <a:lnTo>
                    <a:pt x="729" y="369"/>
                  </a:lnTo>
                  <a:lnTo>
                    <a:pt x="639" y="413"/>
                  </a:lnTo>
                  <a:lnTo>
                    <a:pt x="212" y="589"/>
                  </a:lnTo>
                  <a:lnTo>
                    <a:pt x="160" y="608"/>
                  </a:lnTo>
                  <a:lnTo>
                    <a:pt x="88" y="653"/>
                  </a:lnTo>
                  <a:lnTo>
                    <a:pt x="43" y="698"/>
                  </a:lnTo>
                  <a:lnTo>
                    <a:pt x="9" y="755"/>
                  </a:lnTo>
                  <a:lnTo>
                    <a:pt x="0" y="820"/>
                  </a:lnTo>
                  <a:lnTo>
                    <a:pt x="10" y="872"/>
                  </a:lnTo>
                  <a:lnTo>
                    <a:pt x="40" y="914"/>
                  </a:lnTo>
                  <a:lnTo>
                    <a:pt x="84" y="949"/>
                  </a:lnTo>
                  <a:lnTo>
                    <a:pt x="159" y="999"/>
                  </a:lnTo>
                  <a:lnTo>
                    <a:pt x="487" y="1164"/>
                  </a:lnTo>
                  <a:lnTo>
                    <a:pt x="530" y="1197"/>
                  </a:lnTo>
                  <a:lnTo>
                    <a:pt x="569" y="1236"/>
                  </a:lnTo>
                  <a:lnTo>
                    <a:pt x="557" y="1292"/>
                  </a:lnTo>
                  <a:lnTo>
                    <a:pt x="502" y="1354"/>
                  </a:lnTo>
                  <a:lnTo>
                    <a:pt x="434" y="1394"/>
                  </a:lnTo>
                  <a:lnTo>
                    <a:pt x="525" y="1438"/>
                  </a:lnTo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38" name="Freeform 14"/>
            <p:cNvSpPr>
              <a:spLocks/>
            </p:cNvSpPr>
            <p:nvPr/>
          </p:nvSpPr>
          <p:spPr bwMode="auto">
            <a:xfrm>
              <a:off x="2100" y="1162"/>
              <a:ext cx="669" cy="582"/>
            </a:xfrm>
            <a:custGeom>
              <a:avLst/>
              <a:gdLst/>
              <a:ahLst/>
              <a:cxnLst>
                <a:cxn ang="0">
                  <a:pos x="668" y="553"/>
                </a:cxn>
                <a:cxn ang="0">
                  <a:pos x="668" y="450"/>
                </a:cxn>
                <a:cxn ang="0">
                  <a:pos x="562" y="435"/>
                </a:cxn>
                <a:cxn ang="0">
                  <a:pos x="448" y="420"/>
                </a:cxn>
                <a:cxn ang="0">
                  <a:pos x="367" y="400"/>
                </a:cxn>
                <a:cxn ang="0">
                  <a:pos x="314" y="378"/>
                </a:cxn>
                <a:cxn ang="0">
                  <a:pos x="257" y="349"/>
                </a:cxn>
                <a:cxn ang="0">
                  <a:pos x="220" y="314"/>
                </a:cxn>
                <a:cxn ang="0">
                  <a:pos x="193" y="274"/>
                </a:cxn>
                <a:cxn ang="0">
                  <a:pos x="180" y="231"/>
                </a:cxn>
                <a:cxn ang="0">
                  <a:pos x="180" y="189"/>
                </a:cxn>
                <a:cxn ang="0">
                  <a:pos x="193" y="165"/>
                </a:cxn>
                <a:cxn ang="0">
                  <a:pos x="209" y="143"/>
                </a:cxn>
                <a:cxn ang="0">
                  <a:pos x="255" y="127"/>
                </a:cxn>
                <a:cxn ang="0">
                  <a:pos x="297" y="127"/>
                </a:cxn>
                <a:cxn ang="0">
                  <a:pos x="345" y="141"/>
                </a:cxn>
                <a:cxn ang="0">
                  <a:pos x="396" y="156"/>
                </a:cxn>
                <a:cxn ang="0">
                  <a:pos x="448" y="163"/>
                </a:cxn>
                <a:cxn ang="0">
                  <a:pos x="477" y="125"/>
                </a:cxn>
                <a:cxn ang="0">
                  <a:pos x="464" y="86"/>
                </a:cxn>
                <a:cxn ang="0">
                  <a:pos x="415" y="42"/>
                </a:cxn>
                <a:cxn ang="0">
                  <a:pos x="363" y="18"/>
                </a:cxn>
                <a:cxn ang="0">
                  <a:pos x="319" y="7"/>
                </a:cxn>
                <a:cxn ang="0">
                  <a:pos x="273" y="2"/>
                </a:cxn>
                <a:cxn ang="0">
                  <a:pos x="222" y="0"/>
                </a:cxn>
                <a:cxn ang="0">
                  <a:pos x="176" y="4"/>
                </a:cxn>
                <a:cxn ang="0">
                  <a:pos x="136" y="15"/>
                </a:cxn>
                <a:cxn ang="0">
                  <a:pos x="86" y="33"/>
                </a:cxn>
                <a:cxn ang="0">
                  <a:pos x="50" y="66"/>
                </a:cxn>
                <a:cxn ang="0">
                  <a:pos x="22" y="99"/>
                </a:cxn>
                <a:cxn ang="0">
                  <a:pos x="6" y="145"/>
                </a:cxn>
                <a:cxn ang="0">
                  <a:pos x="0" y="189"/>
                </a:cxn>
                <a:cxn ang="0">
                  <a:pos x="9" y="237"/>
                </a:cxn>
                <a:cxn ang="0">
                  <a:pos x="22" y="285"/>
                </a:cxn>
                <a:cxn ang="0">
                  <a:pos x="50" y="330"/>
                </a:cxn>
                <a:cxn ang="0">
                  <a:pos x="81" y="375"/>
                </a:cxn>
                <a:cxn ang="0">
                  <a:pos x="125" y="419"/>
                </a:cxn>
                <a:cxn ang="0">
                  <a:pos x="169" y="457"/>
                </a:cxn>
                <a:cxn ang="0">
                  <a:pos x="217" y="488"/>
                </a:cxn>
                <a:cxn ang="0">
                  <a:pos x="266" y="514"/>
                </a:cxn>
                <a:cxn ang="0">
                  <a:pos x="310" y="534"/>
                </a:cxn>
                <a:cxn ang="0">
                  <a:pos x="369" y="549"/>
                </a:cxn>
                <a:cxn ang="0">
                  <a:pos x="437" y="568"/>
                </a:cxn>
                <a:cxn ang="0">
                  <a:pos x="516" y="581"/>
                </a:cxn>
                <a:cxn ang="0">
                  <a:pos x="595" y="577"/>
                </a:cxn>
                <a:cxn ang="0">
                  <a:pos x="668" y="553"/>
                </a:cxn>
              </a:cxnLst>
              <a:rect l="0" t="0" r="r" b="b"/>
              <a:pathLst>
                <a:path w="669" h="582">
                  <a:moveTo>
                    <a:pt x="668" y="553"/>
                  </a:moveTo>
                  <a:lnTo>
                    <a:pt x="668" y="450"/>
                  </a:lnTo>
                  <a:lnTo>
                    <a:pt x="562" y="435"/>
                  </a:lnTo>
                  <a:lnTo>
                    <a:pt x="448" y="420"/>
                  </a:lnTo>
                  <a:lnTo>
                    <a:pt x="367" y="400"/>
                  </a:lnTo>
                  <a:lnTo>
                    <a:pt x="314" y="378"/>
                  </a:lnTo>
                  <a:lnTo>
                    <a:pt x="257" y="349"/>
                  </a:lnTo>
                  <a:lnTo>
                    <a:pt x="220" y="314"/>
                  </a:lnTo>
                  <a:lnTo>
                    <a:pt x="193" y="274"/>
                  </a:lnTo>
                  <a:lnTo>
                    <a:pt x="180" y="231"/>
                  </a:lnTo>
                  <a:lnTo>
                    <a:pt x="180" y="189"/>
                  </a:lnTo>
                  <a:lnTo>
                    <a:pt x="193" y="165"/>
                  </a:lnTo>
                  <a:lnTo>
                    <a:pt x="209" y="143"/>
                  </a:lnTo>
                  <a:lnTo>
                    <a:pt x="255" y="127"/>
                  </a:lnTo>
                  <a:lnTo>
                    <a:pt x="297" y="127"/>
                  </a:lnTo>
                  <a:lnTo>
                    <a:pt x="345" y="141"/>
                  </a:lnTo>
                  <a:lnTo>
                    <a:pt x="396" y="156"/>
                  </a:lnTo>
                  <a:lnTo>
                    <a:pt x="448" y="163"/>
                  </a:lnTo>
                  <a:lnTo>
                    <a:pt x="477" y="125"/>
                  </a:lnTo>
                  <a:lnTo>
                    <a:pt x="464" y="86"/>
                  </a:lnTo>
                  <a:lnTo>
                    <a:pt x="415" y="42"/>
                  </a:lnTo>
                  <a:lnTo>
                    <a:pt x="363" y="18"/>
                  </a:lnTo>
                  <a:lnTo>
                    <a:pt x="319" y="7"/>
                  </a:lnTo>
                  <a:lnTo>
                    <a:pt x="273" y="2"/>
                  </a:lnTo>
                  <a:lnTo>
                    <a:pt x="222" y="0"/>
                  </a:lnTo>
                  <a:lnTo>
                    <a:pt x="176" y="4"/>
                  </a:lnTo>
                  <a:lnTo>
                    <a:pt x="136" y="15"/>
                  </a:lnTo>
                  <a:lnTo>
                    <a:pt x="86" y="33"/>
                  </a:lnTo>
                  <a:lnTo>
                    <a:pt x="50" y="66"/>
                  </a:lnTo>
                  <a:lnTo>
                    <a:pt x="22" y="99"/>
                  </a:lnTo>
                  <a:lnTo>
                    <a:pt x="6" y="145"/>
                  </a:lnTo>
                  <a:lnTo>
                    <a:pt x="0" y="189"/>
                  </a:lnTo>
                  <a:lnTo>
                    <a:pt x="9" y="237"/>
                  </a:lnTo>
                  <a:lnTo>
                    <a:pt x="22" y="285"/>
                  </a:lnTo>
                  <a:lnTo>
                    <a:pt x="50" y="330"/>
                  </a:lnTo>
                  <a:lnTo>
                    <a:pt x="81" y="375"/>
                  </a:lnTo>
                  <a:lnTo>
                    <a:pt x="125" y="419"/>
                  </a:lnTo>
                  <a:lnTo>
                    <a:pt x="169" y="457"/>
                  </a:lnTo>
                  <a:lnTo>
                    <a:pt x="217" y="488"/>
                  </a:lnTo>
                  <a:lnTo>
                    <a:pt x="266" y="514"/>
                  </a:lnTo>
                  <a:lnTo>
                    <a:pt x="310" y="534"/>
                  </a:lnTo>
                  <a:lnTo>
                    <a:pt x="369" y="549"/>
                  </a:lnTo>
                  <a:lnTo>
                    <a:pt x="437" y="568"/>
                  </a:lnTo>
                  <a:lnTo>
                    <a:pt x="516" y="581"/>
                  </a:lnTo>
                  <a:lnTo>
                    <a:pt x="595" y="577"/>
                  </a:lnTo>
                  <a:lnTo>
                    <a:pt x="668" y="553"/>
                  </a:lnTo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39" name="Freeform 15"/>
            <p:cNvSpPr>
              <a:spLocks/>
            </p:cNvSpPr>
            <p:nvPr/>
          </p:nvSpPr>
          <p:spPr bwMode="auto">
            <a:xfrm>
              <a:off x="1365" y="583"/>
              <a:ext cx="1413" cy="549"/>
            </a:xfrm>
            <a:custGeom>
              <a:avLst/>
              <a:gdLst/>
              <a:ahLst/>
              <a:cxnLst>
                <a:cxn ang="0">
                  <a:pos x="1412" y="548"/>
                </a:cxn>
                <a:cxn ang="0">
                  <a:pos x="1316" y="537"/>
                </a:cxn>
                <a:cxn ang="0">
                  <a:pos x="1237" y="524"/>
                </a:cxn>
                <a:cxn ang="0">
                  <a:pos x="1179" y="511"/>
                </a:cxn>
                <a:cxn ang="0">
                  <a:pos x="1118" y="499"/>
                </a:cxn>
                <a:cxn ang="0">
                  <a:pos x="1060" y="493"/>
                </a:cxn>
                <a:cxn ang="0">
                  <a:pos x="1000" y="495"/>
                </a:cxn>
                <a:cxn ang="0">
                  <a:pos x="939" y="499"/>
                </a:cxn>
                <a:cxn ang="0">
                  <a:pos x="894" y="482"/>
                </a:cxn>
                <a:cxn ang="0">
                  <a:pos x="962" y="440"/>
                </a:cxn>
                <a:cxn ang="0">
                  <a:pos x="1005" y="411"/>
                </a:cxn>
                <a:cxn ang="0">
                  <a:pos x="1043" y="381"/>
                </a:cxn>
                <a:cxn ang="0">
                  <a:pos x="1069" y="348"/>
                </a:cxn>
                <a:cxn ang="0">
                  <a:pos x="962" y="383"/>
                </a:cxn>
                <a:cxn ang="0">
                  <a:pos x="855" y="418"/>
                </a:cxn>
                <a:cxn ang="0">
                  <a:pos x="783" y="436"/>
                </a:cxn>
                <a:cxn ang="0">
                  <a:pos x="670" y="449"/>
                </a:cxn>
                <a:cxn ang="0">
                  <a:pos x="597" y="449"/>
                </a:cxn>
                <a:cxn ang="0">
                  <a:pos x="531" y="444"/>
                </a:cxn>
                <a:cxn ang="0">
                  <a:pos x="486" y="427"/>
                </a:cxn>
                <a:cxn ang="0">
                  <a:pos x="459" y="407"/>
                </a:cxn>
                <a:cxn ang="0">
                  <a:pos x="527" y="389"/>
                </a:cxn>
                <a:cxn ang="0">
                  <a:pos x="572" y="365"/>
                </a:cxn>
                <a:cxn ang="0">
                  <a:pos x="599" y="339"/>
                </a:cxn>
                <a:cxn ang="0">
                  <a:pos x="634" y="308"/>
                </a:cxn>
                <a:cxn ang="0">
                  <a:pos x="544" y="334"/>
                </a:cxn>
                <a:cxn ang="0">
                  <a:pos x="463" y="348"/>
                </a:cxn>
                <a:cxn ang="0">
                  <a:pos x="378" y="356"/>
                </a:cxn>
                <a:cxn ang="0">
                  <a:pos x="303" y="352"/>
                </a:cxn>
                <a:cxn ang="0">
                  <a:pos x="254" y="334"/>
                </a:cxn>
                <a:cxn ang="0">
                  <a:pos x="233" y="312"/>
                </a:cxn>
                <a:cxn ang="0">
                  <a:pos x="281" y="291"/>
                </a:cxn>
                <a:cxn ang="0">
                  <a:pos x="313" y="269"/>
                </a:cxn>
                <a:cxn ang="0">
                  <a:pos x="341" y="244"/>
                </a:cxn>
                <a:cxn ang="0">
                  <a:pos x="339" y="229"/>
                </a:cxn>
                <a:cxn ang="0">
                  <a:pos x="262" y="246"/>
                </a:cxn>
                <a:cxn ang="0">
                  <a:pos x="179" y="255"/>
                </a:cxn>
                <a:cxn ang="0">
                  <a:pos x="109" y="254"/>
                </a:cxn>
                <a:cxn ang="0">
                  <a:pos x="51" y="244"/>
                </a:cxn>
                <a:cxn ang="0">
                  <a:pos x="19" y="229"/>
                </a:cxn>
                <a:cxn ang="0">
                  <a:pos x="0" y="205"/>
                </a:cxn>
                <a:cxn ang="0">
                  <a:pos x="120" y="187"/>
                </a:cxn>
                <a:cxn ang="0">
                  <a:pos x="309" y="156"/>
                </a:cxn>
                <a:cxn ang="0">
                  <a:pos x="544" y="119"/>
                </a:cxn>
                <a:cxn ang="0">
                  <a:pos x="742" y="71"/>
                </a:cxn>
                <a:cxn ang="0">
                  <a:pos x="926" y="26"/>
                </a:cxn>
                <a:cxn ang="0">
                  <a:pos x="1020" y="9"/>
                </a:cxn>
                <a:cxn ang="0">
                  <a:pos x="1098" y="0"/>
                </a:cxn>
                <a:cxn ang="0">
                  <a:pos x="1165" y="2"/>
                </a:cxn>
                <a:cxn ang="0">
                  <a:pos x="1211" y="7"/>
                </a:cxn>
                <a:cxn ang="0">
                  <a:pos x="1254" y="27"/>
                </a:cxn>
                <a:cxn ang="0">
                  <a:pos x="1288" y="71"/>
                </a:cxn>
                <a:cxn ang="0">
                  <a:pos x="1301" y="117"/>
                </a:cxn>
                <a:cxn ang="0">
                  <a:pos x="1316" y="148"/>
                </a:cxn>
                <a:cxn ang="0">
                  <a:pos x="1344" y="159"/>
                </a:cxn>
                <a:cxn ang="0">
                  <a:pos x="1384" y="156"/>
                </a:cxn>
                <a:cxn ang="0">
                  <a:pos x="1412" y="145"/>
                </a:cxn>
                <a:cxn ang="0">
                  <a:pos x="1412" y="548"/>
                </a:cxn>
              </a:cxnLst>
              <a:rect l="0" t="0" r="r" b="b"/>
              <a:pathLst>
                <a:path w="1413" h="549">
                  <a:moveTo>
                    <a:pt x="1412" y="548"/>
                  </a:moveTo>
                  <a:lnTo>
                    <a:pt x="1316" y="537"/>
                  </a:lnTo>
                  <a:lnTo>
                    <a:pt x="1237" y="524"/>
                  </a:lnTo>
                  <a:lnTo>
                    <a:pt x="1179" y="511"/>
                  </a:lnTo>
                  <a:lnTo>
                    <a:pt x="1118" y="499"/>
                  </a:lnTo>
                  <a:lnTo>
                    <a:pt x="1060" y="493"/>
                  </a:lnTo>
                  <a:lnTo>
                    <a:pt x="1000" y="495"/>
                  </a:lnTo>
                  <a:lnTo>
                    <a:pt x="939" y="499"/>
                  </a:lnTo>
                  <a:lnTo>
                    <a:pt x="894" y="482"/>
                  </a:lnTo>
                  <a:lnTo>
                    <a:pt x="962" y="440"/>
                  </a:lnTo>
                  <a:lnTo>
                    <a:pt x="1005" y="411"/>
                  </a:lnTo>
                  <a:lnTo>
                    <a:pt x="1043" y="381"/>
                  </a:lnTo>
                  <a:lnTo>
                    <a:pt x="1069" y="348"/>
                  </a:lnTo>
                  <a:lnTo>
                    <a:pt x="962" y="383"/>
                  </a:lnTo>
                  <a:lnTo>
                    <a:pt x="855" y="418"/>
                  </a:lnTo>
                  <a:lnTo>
                    <a:pt x="783" y="436"/>
                  </a:lnTo>
                  <a:lnTo>
                    <a:pt x="670" y="449"/>
                  </a:lnTo>
                  <a:lnTo>
                    <a:pt x="597" y="449"/>
                  </a:lnTo>
                  <a:lnTo>
                    <a:pt x="531" y="444"/>
                  </a:lnTo>
                  <a:lnTo>
                    <a:pt x="486" y="427"/>
                  </a:lnTo>
                  <a:lnTo>
                    <a:pt x="459" y="407"/>
                  </a:lnTo>
                  <a:lnTo>
                    <a:pt x="527" y="389"/>
                  </a:lnTo>
                  <a:lnTo>
                    <a:pt x="572" y="365"/>
                  </a:lnTo>
                  <a:lnTo>
                    <a:pt x="599" y="339"/>
                  </a:lnTo>
                  <a:lnTo>
                    <a:pt x="634" y="308"/>
                  </a:lnTo>
                  <a:lnTo>
                    <a:pt x="544" y="334"/>
                  </a:lnTo>
                  <a:lnTo>
                    <a:pt x="463" y="348"/>
                  </a:lnTo>
                  <a:lnTo>
                    <a:pt x="378" y="356"/>
                  </a:lnTo>
                  <a:lnTo>
                    <a:pt x="303" y="352"/>
                  </a:lnTo>
                  <a:lnTo>
                    <a:pt x="254" y="334"/>
                  </a:lnTo>
                  <a:lnTo>
                    <a:pt x="233" y="312"/>
                  </a:lnTo>
                  <a:lnTo>
                    <a:pt x="281" y="291"/>
                  </a:lnTo>
                  <a:lnTo>
                    <a:pt x="313" y="269"/>
                  </a:lnTo>
                  <a:lnTo>
                    <a:pt x="341" y="244"/>
                  </a:lnTo>
                  <a:lnTo>
                    <a:pt x="339" y="229"/>
                  </a:lnTo>
                  <a:lnTo>
                    <a:pt x="262" y="246"/>
                  </a:lnTo>
                  <a:lnTo>
                    <a:pt x="179" y="255"/>
                  </a:lnTo>
                  <a:lnTo>
                    <a:pt x="109" y="254"/>
                  </a:lnTo>
                  <a:lnTo>
                    <a:pt x="51" y="244"/>
                  </a:lnTo>
                  <a:lnTo>
                    <a:pt x="19" y="229"/>
                  </a:lnTo>
                  <a:lnTo>
                    <a:pt x="0" y="205"/>
                  </a:lnTo>
                  <a:lnTo>
                    <a:pt x="120" y="187"/>
                  </a:lnTo>
                  <a:lnTo>
                    <a:pt x="309" y="156"/>
                  </a:lnTo>
                  <a:lnTo>
                    <a:pt x="544" y="119"/>
                  </a:lnTo>
                  <a:lnTo>
                    <a:pt x="742" y="71"/>
                  </a:lnTo>
                  <a:lnTo>
                    <a:pt x="926" y="26"/>
                  </a:lnTo>
                  <a:lnTo>
                    <a:pt x="1020" y="9"/>
                  </a:lnTo>
                  <a:lnTo>
                    <a:pt x="1098" y="0"/>
                  </a:lnTo>
                  <a:lnTo>
                    <a:pt x="1165" y="2"/>
                  </a:lnTo>
                  <a:lnTo>
                    <a:pt x="1211" y="7"/>
                  </a:lnTo>
                  <a:lnTo>
                    <a:pt x="1254" y="27"/>
                  </a:lnTo>
                  <a:lnTo>
                    <a:pt x="1288" y="71"/>
                  </a:lnTo>
                  <a:lnTo>
                    <a:pt x="1301" y="117"/>
                  </a:lnTo>
                  <a:lnTo>
                    <a:pt x="1316" y="148"/>
                  </a:lnTo>
                  <a:lnTo>
                    <a:pt x="1344" y="159"/>
                  </a:lnTo>
                  <a:lnTo>
                    <a:pt x="1384" y="156"/>
                  </a:lnTo>
                  <a:lnTo>
                    <a:pt x="1412" y="145"/>
                  </a:lnTo>
                  <a:lnTo>
                    <a:pt x="1412" y="548"/>
                  </a:lnTo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  <p:sp>
          <p:nvSpPr>
            <p:cNvPr id="1040" name="Oval 16"/>
            <p:cNvSpPr>
              <a:spLocks noChangeArrowheads="1"/>
            </p:cNvSpPr>
            <p:nvPr/>
          </p:nvSpPr>
          <p:spPr bwMode="auto">
            <a:xfrm>
              <a:off x="2785" y="355"/>
              <a:ext cx="187" cy="198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1041" name="Freeform 17"/>
            <p:cNvSpPr>
              <a:spLocks/>
            </p:cNvSpPr>
            <p:nvPr/>
          </p:nvSpPr>
          <p:spPr bwMode="auto">
            <a:xfrm>
              <a:off x="2976" y="583"/>
              <a:ext cx="1413" cy="549"/>
            </a:xfrm>
            <a:custGeom>
              <a:avLst/>
              <a:gdLst/>
              <a:ahLst/>
              <a:cxnLst>
                <a:cxn ang="0">
                  <a:pos x="0" y="548"/>
                </a:cxn>
                <a:cxn ang="0">
                  <a:pos x="96" y="537"/>
                </a:cxn>
                <a:cxn ang="0">
                  <a:pos x="175" y="524"/>
                </a:cxn>
                <a:cxn ang="0">
                  <a:pos x="233" y="511"/>
                </a:cxn>
                <a:cxn ang="0">
                  <a:pos x="294" y="499"/>
                </a:cxn>
                <a:cxn ang="0">
                  <a:pos x="352" y="493"/>
                </a:cxn>
                <a:cxn ang="0">
                  <a:pos x="412" y="495"/>
                </a:cxn>
                <a:cxn ang="0">
                  <a:pos x="473" y="499"/>
                </a:cxn>
                <a:cxn ang="0">
                  <a:pos x="518" y="482"/>
                </a:cxn>
                <a:cxn ang="0">
                  <a:pos x="450" y="440"/>
                </a:cxn>
                <a:cxn ang="0">
                  <a:pos x="407" y="411"/>
                </a:cxn>
                <a:cxn ang="0">
                  <a:pos x="369" y="381"/>
                </a:cxn>
                <a:cxn ang="0">
                  <a:pos x="343" y="348"/>
                </a:cxn>
                <a:cxn ang="0">
                  <a:pos x="450" y="383"/>
                </a:cxn>
                <a:cxn ang="0">
                  <a:pos x="557" y="418"/>
                </a:cxn>
                <a:cxn ang="0">
                  <a:pos x="629" y="436"/>
                </a:cxn>
                <a:cxn ang="0">
                  <a:pos x="742" y="449"/>
                </a:cxn>
                <a:cxn ang="0">
                  <a:pos x="815" y="449"/>
                </a:cxn>
                <a:cxn ang="0">
                  <a:pos x="881" y="444"/>
                </a:cxn>
                <a:cxn ang="0">
                  <a:pos x="926" y="427"/>
                </a:cxn>
                <a:cxn ang="0">
                  <a:pos x="953" y="407"/>
                </a:cxn>
                <a:cxn ang="0">
                  <a:pos x="885" y="389"/>
                </a:cxn>
                <a:cxn ang="0">
                  <a:pos x="840" y="365"/>
                </a:cxn>
                <a:cxn ang="0">
                  <a:pos x="809" y="339"/>
                </a:cxn>
                <a:cxn ang="0">
                  <a:pos x="778" y="308"/>
                </a:cxn>
                <a:cxn ang="0">
                  <a:pos x="868" y="334"/>
                </a:cxn>
                <a:cxn ang="0">
                  <a:pos x="949" y="348"/>
                </a:cxn>
                <a:cxn ang="0">
                  <a:pos x="1034" y="356"/>
                </a:cxn>
                <a:cxn ang="0">
                  <a:pos x="1109" y="352"/>
                </a:cxn>
                <a:cxn ang="0">
                  <a:pos x="1158" y="334"/>
                </a:cxn>
                <a:cxn ang="0">
                  <a:pos x="1179" y="312"/>
                </a:cxn>
                <a:cxn ang="0">
                  <a:pos x="1131" y="291"/>
                </a:cxn>
                <a:cxn ang="0">
                  <a:pos x="1099" y="269"/>
                </a:cxn>
                <a:cxn ang="0">
                  <a:pos x="1071" y="244"/>
                </a:cxn>
                <a:cxn ang="0">
                  <a:pos x="1073" y="229"/>
                </a:cxn>
                <a:cxn ang="0">
                  <a:pos x="1150" y="246"/>
                </a:cxn>
                <a:cxn ang="0">
                  <a:pos x="1233" y="255"/>
                </a:cxn>
                <a:cxn ang="0">
                  <a:pos x="1311" y="253"/>
                </a:cxn>
                <a:cxn ang="0">
                  <a:pos x="1361" y="244"/>
                </a:cxn>
                <a:cxn ang="0">
                  <a:pos x="1393" y="229"/>
                </a:cxn>
                <a:cxn ang="0">
                  <a:pos x="1412" y="205"/>
                </a:cxn>
                <a:cxn ang="0">
                  <a:pos x="1292" y="187"/>
                </a:cxn>
                <a:cxn ang="0">
                  <a:pos x="1087" y="158"/>
                </a:cxn>
                <a:cxn ang="0">
                  <a:pos x="868" y="119"/>
                </a:cxn>
                <a:cxn ang="0">
                  <a:pos x="670" y="71"/>
                </a:cxn>
                <a:cxn ang="0">
                  <a:pos x="486" y="26"/>
                </a:cxn>
                <a:cxn ang="0">
                  <a:pos x="392" y="9"/>
                </a:cxn>
                <a:cxn ang="0">
                  <a:pos x="314" y="0"/>
                </a:cxn>
                <a:cxn ang="0">
                  <a:pos x="247" y="2"/>
                </a:cxn>
                <a:cxn ang="0">
                  <a:pos x="201" y="7"/>
                </a:cxn>
                <a:cxn ang="0">
                  <a:pos x="158" y="27"/>
                </a:cxn>
                <a:cxn ang="0">
                  <a:pos x="124" y="71"/>
                </a:cxn>
                <a:cxn ang="0">
                  <a:pos x="111" y="117"/>
                </a:cxn>
                <a:cxn ang="0">
                  <a:pos x="96" y="148"/>
                </a:cxn>
                <a:cxn ang="0">
                  <a:pos x="68" y="159"/>
                </a:cxn>
                <a:cxn ang="0">
                  <a:pos x="28" y="156"/>
                </a:cxn>
                <a:cxn ang="0">
                  <a:pos x="0" y="145"/>
                </a:cxn>
                <a:cxn ang="0">
                  <a:pos x="0" y="548"/>
                </a:cxn>
              </a:cxnLst>
              <a:rect l="0" t="0" r="r" b="b"/>
              <a:pathLst>
                <a:path w="1413" h="549">
                  <a:moveTo>
                    <a:pt x="0" y="548"/>
                  </a:moveTo>
                  <a:lnTo>
                    <a:pt x="96" y="537"/>
                  </a:lnTo>
                  <a:lnTo>
                    <a:pt x="175" y="524"/>
                  </a:lnTo>
                  <a:lnTo>
                    <a:pt x="233" y="511"/>
                  </a:lnTo>
                  <a:lnTo>
                    <a:pt x="294" y="499"/>
                  </a:lnTo>
                  <a:lnTo>
                    <a:pt x="352" y="493"/>
                  </a:lnTo>
                  <a:lnTo>
                    <a:pt x="412" y="495"/>
                  </a:lnTo>
                  <a:lnTo>
                    <a:pt x="473" y="499"/>
                  </a:lnTo>
                  <a:lnTo>
                    <a:pt x="518" y="482"/>
                  </a:lnTo>
                  <a:lnTo>
                    <a:pt x="450" y="440"/>
                  </a:lnTo>
                  <a:lnTo>
                    <a:pt x="407" y="411"/>
                  </a:lnTo>
                  <a:lnTo>
                    <a:pt x="369" y="381"/>
                  </a:lnTo>
                  <a:lnTo>
                    <a:pt x="343" y="348"/>
                  </a:lnTo>
                  <a:lnTo>
                    <a:pt x="450" y="383"/>
                  </a:lnTo>
                  <a:lnTo>
                    <a:pt x="557" y="418"/>
                  </a:lnTo>
                  <a:lnTo>
                    <a:pt x="629" y="436"/>
                  </a:lnTo>
                  <a:lnTo>
                    <a:pt x="742" y="449"/>
                  </a:lnTo>
                  <a:lnTo>
                    <a:pt x="815" y="449"/>
                  </a:lnTo>
                  <a:lnTo>
                    <a:pt x="881" y="444"/>
                  </a:lnTo>
                  <a:lnTo>
                    <a:pt x="926" y="427"/>
                  </a:lnTo>
                  <a:lnTo>
                    <a:pt x="953" y="407"/>
                  </a:lnTo>
                  <a:lnTo>
                    <a:pt x="885" y="389"/>
                  </a:lnTo>
                  <a:lnTo>
                    <a:pt x="840" y="365"/>
                  </a:lnTo>
                  <a:lnTo>
                    <a:pt x="809" y="339"/>
                  </a:lnTo>
                  <a:lnTo>
                    <a:pt x="778" y="308"/>
                  </a:lnTo>
                  <a:lnTo>
                    <a:pt x="868" y="334"/>
                  </a:lnTo>
                  <a:lnTo>
                    <a:pt x="949" y="348"/>
                  </a:lnTo>
                  <a:lnTo>
                    <a:pt x="1034" y="356"/>
                  </a:lnTo>
                  <a:lnTo>
                    <a:pt x="1109" y="352"/>
                  </a:lnTo>
                  <a:lnTo>
                    <a:pt x="1158" y="334"/>
                  </a:lnTo>
                  <a:lnTo>
                    <a:pt x="1179" y="312"/>
                  </a:lnTo>
                  <a:lnTo>
                    <a:pt x="1131" y="291"/>
                  </a:lnTo>
                  <a:lnTo>
                    <a:pt x="1099" y="269"/>
                  </a:lnTo>
                  <a:lnTo>
                    <a:pt x="1071" y="244"/>
                  </a:lnTo>
                  <a:lnTo>
                    <a:pt x="1073" y="229"/>
                  </a:lnTo>
                  <a:lnTo>
                    <a:pt x="1150" y="246"/>
                  </a:lnTo>
                  <a:lnTo>
                    <a:pt x="1233" y="255"/>
                  </a:lnTo>
                  <a:lnTo>
                    <a:pt x="1311" y="253"/>
                  </a:lnTo>
                  <a:lnTo>
                    <a:pt x="1361" y="244"/>
                  </a:lnTo>
                  <a:lnTo>
                    <a:pt x="1393" y="229"/>
                  </a:lnTo>
                  <a:lnTo>
                    <a:pt x="1412" y="205"/>
                  </a:lnTo>
                  <a:lnTo>
                    <a:pt x="1292" y="187"/>
                  </a:lnTo>
                  <a:lnTo>
                    <a:pt x="1087" y="158"/>
                  </a:lnTo>
                  <a:lnTo>
                    <a:pt x="868" y="119"/>
                  </a:lnTo>
                  <a:lnTo>
                    <a:pt x="670" y="71"/>
                  </a:lnTo>
                  <a:lnTo>
                    <a:pt x="486" y="26"/>
                  </a:lnTo>
                  <a:lnTo>
                    <a:pt x="392" y="9"/>
                  </a:lnTo>
                  <a:lnTo>
                    <a:pt x="314" y="0"/>
                  </a:lnTo>
                  <a:lnTo>
                    <a:pt x="247" y="2"/>
                  </a:lnTo>
                  <a:lnTo>
                    <a:pt x="201" y="7"/>
                  </a:lnTo>
                  <a:lnTo>
                    <a:pt x="158" y="27"/>
                  </a:lnTo>
                  <a:lnTo>
                    <a:pt x="124" y="71"/>
                  </a:lnTo>
                  <a:lnTo>
                    <a:pt x="111" y="117"/>
                  </a:lnTo>
                  <a:lnTo>
                    <a:pt x="96" y="148"/>
                  </a:lnTo>
                  <a:lnTo>
                    <a:pt x="68" y="159"/>
                  </a:lnTo>
                  <a:lnTo>
                    <a:pt x="28" y="156"/>
                  </a:lnTo>
                  <a:lnTo>
                    <a:pt x="0" y="145"/>
                  </a:lnTo>
                  <a:lnTo>
                    <a:pt x="0" y="548"/>
                  </a:lnTo>
                </a:path>
              </a:pathLst>
            </a:custGeom>
            <a:solidFill>
              <a:schemeClr val="bg1"/>
            </a:solidFill>
            <a:ln w="9525" cap="rnd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43" name="Rectangle 19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40005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44" name="Rectangle 20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77165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45" name="Rectangle 2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1D8BD707-D9CF-40AE-B4C6-C98DA3205C09}" type="datetimeFigureOut">
              <a:rPr lang="en-US" smtClean="0"/>
              <a:pPr/>
              <a:t>7/8/2010</a:t>
            </a:fld>
            <a:endParaRPr lang="en-US"/>
          </a:p>
        </p:txBody>
      </p:sp>
      <p:sp>
        <p:nvSpPr>
          <p:cNvPr id="1046" name="Rectangle 2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47" name="Rectangle 2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Book Antiqua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Book Antiqua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Book Antiqua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Book Antiqua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Book Antiqua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Book Antiqua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Book Antiqua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Book Antiqua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accent2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e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emf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 sz="quarter"/>
          </p:nvPr>
        </p:nvSpPr>
        <p:spPr/>
        <p:txBody>
          <a:bodyPr/>
          <a:lstStyle/>
          <a:p>
            <a:r>
              <a:rPr lang="en-US" b="1" dirty="0" smtClean="0"/>
              <a:t>Association &amp; Causation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sz="quarter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From association to causation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AutoNum type="alphaUcPeriod"/>
            </a:pPr>
            <a:r>
              <a:rPr lang="en-US" sz="2800" dirty="0" smtClean="0"/>
              <a:t>Spurious association</a:t>
            </a:r>
          </a:p>
          <a:p>
            <a:pPr marL="514350" indent="-514350">
              <a:buAutoNum type="alphaUcPeriod"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B. Indirect association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C. Direct (Causal) association</a:t>
            </a:r>
          </a:p>
          <a:p>
            <a:pPr>
              <a:buNone/>
            </a:pPr>
            <a:r>
              <a:rPr lang="en-US" sz="2800" dirty="0" smtClean="0"/>
              <a:t>	1. One –to- one causal association</a:t>
            </a:r>
          </a:p>
          <a:p>
            <a:pPr>
              <a:buNone/>
            </a:pPr>
            <a:r>
              <a:rPr lang="en-US" sz="2800" dirty="0" smtClean="0"/>
              <a:t>	2. Multifactorial causation </a:t>
            </a:r>
          </a:p>
          <a:p>
            <a:pPr>
              <a:buNone/>
            </a:pPr>
            <a:r>
              <a:rPr lang="en-US" sz="2800" dirty="0" smtClean="0"/>
              <a:t>		        Sufficient &amp; necessary cause</a:t>
            </a:r>
          </a:p>
          <a:p>
            <a:pPr>
              <a:buNone/>
            </a:pPr>
            <a:r>
              <a:rPr lang="en-US" sz="2800" dirty="0" smtClean="0"/>
              <a:t>                  Web of causation (Interaction) 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effectLst/>
              </a:rPr>
              <a:t>Spurious association</a:t>
            </a:r>
            <a:endParaRPr lang="en-US" dirty="0">
              <a:effectLst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11350" y="1981200"/>
            <a:ext cx="8532650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Not real</a:t>
            </a:r>
          </a:p>
          <a:p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e.g. More </a:t>
            </a:r>
            <a:r>
              <a:rPr lang="en-US" sz="2400" dirty="0" err="1" smtClean="0"/>
              <a:t>perinatal</a:t>
            </a:r>
            <a:r>
              <a:rPr lang="en-US" sz="2400" dirty="0" smtClean="0"/>
              <a:t> deaths in hospital delivery than home delivery.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The cause of spurious association is poor control of </a:t>
            </a:r>
            <a:r>
              <a:rPr lang="en-US" sz="3000" b="1" dirty="0" smtClean="0">
                <a:solidFill>
                  <a:srgbClr val="FFFF00"/>
                </a:solidFill>
              </a:rPr>
              <a:t>Biases</a:t>
            </a:r>
            <a:r>
              <a:rPr lang="en-US" sz="2400" dirty="0" smtClean="0"/>
              <a:t> in study. 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r>
              <a:rPr lang="en-US" sz="2400" dirty="0" smtClean="0"/>
              <a:t>                                                             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0600" y="609600"/>
            <a:ext cx="6324600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b="1" dirty="0" smtClean="0">
                <a:latin typeface="Arial" pitchFamily="34" charset="0"/>
                <a:cs typeface="Arial" pitchFamily="34" charset="0"/>
              </a:rPr>
              <a:t>Direct  Vs indirect cause</a:t>
            </a:r>
            <a:endParaRPr lang="en-US" sz="30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 Box 4"/>
          <p:cNvSpPr txBox="1">
            <a:spLocks noChangeArrowheads="1"/>
          </p:cNvSpPr>
          <p:nvPr/>
        </p:nvSpPr>
        <p:spPr bwMode="auto">
          <a:xfrm>
            <a:off x="5486400" y="2667000"/>
            <a:ext cx="27035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800" dirty="0">
                <a:latin typeface="Tahoma" pitchFamily="34" charset="0"/>
              </a:rPr>
              <a:t>High cholesterol</a:t>
            </a: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5334000" y="3657600"/>
            <a:ext cx="28511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800">
                <a:latin typeface="Tahoma" pitchFamily="34" charset="0"/>
              </a:rPr>
              <a:t>Artery thickening</a:t>
            </a:r>
          </a:p>
        </p:txBody>
      </p:sp>
      <p:sp>
        <p:nvSpPr>
          <p:cNvPr id="7" name="Text Box 8"/>
          <p:cNvSpPr txBox="1">
            <a:spLocks noChangeArrowheads="1"/>
          </p:cNvSpPr>
          <p:nvPr/>
        </p:nvSpPr>
        <p:spPr bwMode="auto">
          <a:xfrm>
            <a:off x="5181600" y="4724400"/>
            <a:ext cx="31067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800">
                <a:latin typeface="Tahoma" pitchFamily="34" charset="0"/>
              </a:rPr>
              <a:t>Hemostatic factors</a:t>
            </a:r>
          </a:p>
        </p:txBody>
      </p:sp>
      <p:sp>
        <p:nvSpPr>
          <p:cNvPr id="8" name="Text Box 9"/>
          <p:cNvSpPr txBox="1">
            <a:spLocks noChangeArrowheads="1"/>
          </p:cNvSpPr>
          <p:nvPr/>
        </p:nvSpPr>
        <p:spPr bwMode="auto">
          <a:xfrm>
            <a:off x="5105400" y="5715000"/>
            <a:ext cx="34305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800" dirty="0">
                <a:latin typeface="Tahoma" pitchFamily="34" charset="0"/>
              </a:rPr>
              <a:t>Myocardial infarction</a:t>
            </a:r>
          </a:p>
        </p:txBody>
      </p:sp>
      <p:sp>
        <p:nvSpPr>
          <p:cNvPr id="9" name="Text Box 11"/>
          <p:cNvSpPr txBox="1">
            <a:spLocks noChangeArrowheads="1"/>
          </p:cNvSpPr>
          <p:nvPr/>
        </p:nvSpPr>
        <p:spPr bwMode="auto">
          <a:xfrm>
            <a:off x="5486400" y="1905000"/>
            <a:ext cx="162897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800" b="1" u="sng" dirty="0">
                <a:solidFill>
                  <a:srgbClr val="FFFF00"/>
                </a:solidFill>
                <a:latin typeface="Tahoma" pitchFamily="34" charset="0"/>
              </a:rPr>
              <a:t>Indirect</a:t>
            </a:r>
          </a:p>
        </p:txBody>
      </p:sp>
      <p:sp>
        <p:nvSpPr>
          <p:cNvPr id="10" name="Line 17"/>
          <p:cNvSpPr>
            <a:spLocks noChangeShapeType="1"/>
          </p:cNvSpPr>
          <p:nvPr/>
        </p:nvSpPr>
        <p:spPr bwMode="auto">
          <a:xfrm>
            <a:off x="6629400" y="3276600"/>
            <a:ext cx="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1" name="Line 18"/>
          <p:cNvSpPr>
            <a:spLocks noChangeShapeType="1"/>
          </p:cNvSpPr>
          <p:nvPr/>
        </p:nvSpPr>
        <p:spPr bwMode="auto">
          <a:xfrm>
            <a:off x="6629400" y="5257800"/>
            <a:ext cx="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2" name="Line 19"/>
          <p:cNvSpPr>
            <a:spLocks noChangeShapeType="1"/>
          </p:cNvSpPr>
          <p:nvPr/>
        </p:nvSpPr>
        <p:spPr bwMode="auto">
          <a:xfrm>
            <a:off x="6553200" y="4267200"/>
            <a:ext cx="0" cy="381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Text Box 3"/>
          <p:cNvSpPr txBox="1">
            <a:spLocks noChangeArrowheads="1"/>
          </p:cNvSpPr>
          <p:nvPr/>
        </p:nvSpPr>
        <p:spPr bwMode="auto">
          <a:xfrm>
            <a:off x="762000" y="2593975"/>
            <a:ext cx="34813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800" dirty="0">
                <a:latin typeface="Tahoma" pitchFamily="34" charset="0"/>
                <a:sym typeface="Symbol" pitchFamily="18" charset="2"/>
              </a:rPr>
              <a:t></a:t>
            </a:r>
            <a:r>
              <a:rPr lang="en-US" sz="2800" dirty="0">
                <a:latin typeface="Tahoma" pitchFamily="34" charset="0"/>
                <a:sym typeface="WP Greek Helve" pitchFamily="2" charset="2"/>
              </a:rPr>
              <a:t>F</a:t>
            </a:r>
            <a:r>
              <a:rPr lang="en-US" sz="2800" dirty="0">
                <a:latin typeface="Tahoma" pitchFamily="34" charset="0"/>
              </a:rPr>
              <a:t>508 Polymorphism</a:t>
            </a:r>
          </a:p>
        </p:txBody>
      </p:sp>
      <p:sp>
        <p:nvSpPr>
          <p:cNvPr id="14" name="Text Box 5"/>
          <p:cNvSpPr txBox="1">
            <a:spLocks noChangeArrowheads="1"/>
          </p:cNvSpPr>
          <p:nvPr/>
        </p:nvSpPr>
        <p:spPr bwMode="auto">
          <a:xfrm>
            <a:off x="914400" y="5867400"/>
            <a:ext cx="2393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800" dirty="0">
                <a:latin typeface="Tahoma" pitchFamily="34" charset="0"/>
              </a:rPr>
              <a:t>Cystic Fibrosis</a:t>
            </a: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1447800" y="1981200"/>
            <a:ext cx="127310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0" hangingPunct="0"/>
            <a:r>
              <a:rPr lang="en-US" sz="2800" b="1" u="sng" dirty="0">
                <a:solidFill>
                  <a:srgbClr val="FFFF00"/>
                </a:solidFill>
                <a:latin typeface="Tahoma" pitchFamily="34" charset="0"/>
              </a:rPr>
              <a:t>Direct</a:t>
            </a:r>
            <a:endParaRPr lang="en-US" sz="2800" b="1" dirty="0">
              <a:solidFill>
                <a:srgbClr val="FFFF00"/>
              </a:solidFill>
              <a:latin typeface="Tahoma" pitchFamily="34" charset="0"/>
            </a:endParaRPr>
          </a:p>
        </p:txBody>
      </p:sp>
      <p:sp>
        <p:nvSpPr>
          <p:cNvPr id="16" name="Line 12"/>
          <p:cNvSpPr>
            <a:spLocks noChangeShapeType="1"/>
          </p:cNvSpPr>
          <p:nvPr/>
        </p:nvSpPr>
        <p:spPr bwMode="auto">
          <a:xfrm>
            <a:off x="2057400" y="3200400"/>
            <a:ext cx="0" cy="26670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 wrap="none" anchor="ctr"/>
          <a:lstStyle/>
          <a:p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Indirect association: 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71650"/>
            <a:ext cx="8839200" cy="4114800"/>
          </a:xfrm>
        </p:spPr>
        <p:txBody>
          <a:bodyPr/>
          <a:lstStyle/>
          <a:p>
            <a:r>
              <a:rPr lang="en-US" dirty="0" smtClean="0"/>
              <a:t>Statistical association due to presence of another factor, known or unknown that is common both the characteristics &amp; disease i.e. </a:t>
            </a:r>
            <a:r>
              <a:rPr lang="en-US" b="1" dirty="0" smtClean="0">
                <a:solidFill>
                  <a:srgbClr val="FFFF00"/>
                </a:solidFill>
              </a:rPr>
              <a:t>Confounding factors</a:t>
            </a:r>
            <a:r>
              <a:rPr lang="en-US" dirty="0" smtClean="0">
                <a:solidFill>
                  <a:srgbClr val="FFFF00"/>
                </a:solidFill>
              </a:rPr>
              <a:t>.</a:t>
            </a:r>
          </a:p>
          <a:p>
            <a:r>
              <a:rPr lang="en-US" dirty="0" smtClean="0"/>
              <a:t>Example    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62973" y="4659868"/>
            <a:ext cx="129554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Smoking</a:t>
            </a:r>
            <a:endParaRPr lang="en-US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3755695" y="4648200"/>
            <a:ext cx="23423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Pancreatic cancer</a:t>
            </a:r>
            <a:endParaRPr lang="en-US" sz="2400" dirty="0"/>
          </a:p>
        </p:txBody>
      </p:sp>
      <p:sp>
        <p:nvSpPr>
          <p:cNvPr id="6" name="TextBox 5"/>
          <p:cNvSpPr txBox="1"/>
          <p:nvPr/>
        </p:nvSpPr>
        <p:spPr>
          <a:xfrm>
            <a:off x="1018151" y="5943600"/>
            <a:ext cx="213475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 smtClean="0"/>
              <a:t>Coffee drinking</a:t>
            </a:r>
            <a:endParaRPr lang="en-US" sz="2400" dirty="0"/>
          </a:p>
        </p:txBody>
      </p:sp>
      <p:cxnSp>
        <p:nvCxnSpPr>
          <p:cNvPr id="8" name="Straight Arrow Connector 7"/>
          <p:cNvCxnSpPr>
            <a:stCxn id="4" idx="3"/>
          </p:cNvCxnSpPr>
          <p:nvPr/>
        </p:nvCxnSpPr>
        <p:spPr bwMode="auto">
          <a:xfrm flipV="1">
            <a:off x="2258520" y="4876800"/>
            <a:ext cx="1475280" cy="1390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>
            <a:stCxn id="4" idx="2"/>
          </p:cNvCxnSpPr>
          <p:nvPr/>
        </p:nvCxnSpPr>
        <p:spPr bwMode="auto">
          <a:xfrm rot="16200000" flipH="1">
            <a:off x="1423040" y="5309240"/>
            <a:ext cx="822067" cy="44665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arrow"/>
            <a:tailEnd type="arrow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 flipV="1">
            <a:off x="2209800" y="4953000"/>
            <a:ext cx="1524000" cy="10668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79873" name="Rectangle 1"/>
          <p:cNvSpPr>
            <a:spLocks noChangeArrowheads="1"/>
          </p:cNvSpPr>
          <p:nvPr/>
        </p:nvSpPr>
        <p:spPr bwMode="auto">
          <a:xfrm>
            <a:off x="4648200" y="5867400"/>
            <a:ext cx="4630435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e.g.  1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Altitude &amp; endemic goiter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2. Sucrose &amp; CHD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Direct ( Causal) association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1676400" y="2057400"/>
            <a:ext cx="5867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AutoNum type="arabicPeriod"/>
            </a:pPr>
            <a:r>
              <a:rPr lang="en-US" sz="2400" dirty="0" smtClean="0"/>
              <a:t>One –to- one causal association</a:t>
            </a:r>
          </a:p>
          <a:p>
            <a:pPr marL="457200" indent="-457200">
              <a:buAutoNum type="arabicPeriod"/>
            </a:pPr>
            <a:endParaRPr lang="en-US" sz="2400" dirty="0" smtClean="0"/>
          </a:p>
          <a:p>
            <a:pPr marL="457200" indent="-457200">
              <a:buAutoNum type="arabicPeriod"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2.   Multifactorial causation </a:t>
            </a:r>
          </a:p>
          <a:p>
            <a:pPr>
              <a:buNone/>
            </a:pPr>
            <a:r>
              <a:rPr lang="en-US" sz="2400" dirty="0" smtClean="0"/>
              <a:t>                  Sufficient &amp; necessary cause</a:t>
            </a:r>
          </a:p>
          <a:p>
            <a:pPr>
              <a:buNone/>
            </a:pPr>
            <a:r>
              <a:rPr lang="en-US" sz="2400" dirty="0" smtClean="0"/>
              <a:t>                  Web of causation (Interaction)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One-to-one causal association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  causing B</a:t>
            </a:r>
          </a:p>
          <a:p>
            <a:r>
              <a:rPr lang="en-US" dirty="0" smtClean="0"/>
              <a:t>e.g.  Measles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Critics</a:t>
            </a:r>
          </a:p>
        </p:txBody>
      </p:sp>
      <p:cxnSp>
        <p:nvCxnSpPr>
          <p:cNvPr id="1026" name="AutoShape 2"/>
          <p:cNvCxnSpPr>
            <a:cxnSpLocks noChangeShapeType="1"/>
          </p:cNvCxnSpPr>
          <p:nvPr/>
        </p:nvCxnSpPr>
        <p:spPr bwMode="auto">
          <a:xfrm flipV="1">
            <a:off x="2743200" y="4953000"/>
            <a:ext cx="2590800" cy="3048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027" name="AutoShape 3"/>
          <p:cNvCxnSpPr>
            <a:cxnSpLocks noChangeShapeType="1"/>
          </p:cNvCxnSpPr>
          <p:nvPr/>
        </p:nvCxnSpPr>
        <p:spPr bwMode="auto">
          <a:xfrm>
            <a:off x="2743200" y="5257800"/>
            <a:ext cx="2667000" cy="76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cxnSp>
        <p:nvCxnSpPr>
          <p:cNvPr id="1028" name="AutoShape 4"/>
          <p:cNvCxnSpPr>
            <a:cxnSpLocks noChangeShapeType="1"/>
          </p:cNvCxnSpPr>
          <p:nvPr/>
        </p:nvCxnSpPr>
        <p:spPr bwMode="auto">
          <a:xfrm>
            <a:off x="2743200" y="5334000"/>
            <a:ext cx="2667000" cy="4572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</p:cxnSp>
      <p:sp>
        <p:nvSpPr>
          <p:cNvPr id="8" name="TextBox 7"/>
          <p:cNvSpPr txBox="1"/>
          <p:nvPr/>
        </p:nvSpPr>
        <p:spPr>
          <a:xfrm>
            <a:off x="609600" y="4876800"/>
            <a:ext cx="2438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Haemolytic</a:t>
            </a:r>
            <a:r>
              <a:rPr lang="en-US" sz="2400" dirty="0" smtClean="0"/>
              <a:t> Streptococci 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5569612" y="4727138"/>
            <a:ext cx="3345788" cy="129266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600" dirty="0" err="1" smtClean="0"/>
              <a:t>Streptococal</a:t>
            </a:r>
            <a:r>
              <a:rPr lang="en-US" sz="2600" dirty="0" smtClean="0"/>
              <a:t> </a:t>
            </a:r>
            <a:r>
              <a:rPr lang="en-US" sz="2600" dirty="0" err="1" smtClean="0"/>
              <a:t>tonsilitis</a:t>
            </a:r>
            <a:endParaRPr lang="en-US" sz="2600" dirty="0" smtClean="0"/>
          </a:p>
          <a:p>
            <a:r>
              <a:rPr lang="en-US" sz="2600" dirty="0" smtClean="0"/>
              <a:t>Scarlet fever</a:t>
            </a:r>
          </a:p>
          <a:p>
            <a:r>
              <a:rPr lang="en-US" sz="2600" dirty="0" smtClean="0"/>
              <a:t>Erysipelas</a:t>
            </a:r>
            <a:endParaRPr lang="en-US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ii) Multifactorial causation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Multiple factor leads to the diseases</a:t>
            </a:r>
          </a:p>
          <a:p>
            <a:endParaRPr lang="en-US" dirty="0" smtClean="0"/>
          </a:p>
          <a:p>
            <a:r>
              <a:rPr lang="en-US" dirty="0" smtClean="0"/>
              <a:t>Common in non-communicable diseases</a:t>
            </a:r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e.g.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5304472"/>
            <a:ext cx="99060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Smoking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Air pollution                       Reaction at cellular level                  Lung cancer   </a:t>
            </a:r>
          </a:p>
          <a:p>
            <a:r>
              <a:rPr lang="en-US" dirty="0" smtClean="0"/>
              <a:t> </a:t>
            </a:r>
          </a:p>
          <a:p>
            <a:r>
              <a:rPr lang="en-US" dirty="0" smtClean="0"/>
              <a:t>Exposure to asbestos     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 bwMode="auto">
          <a:xfrm>
            <a:off x="1295400" y="5562600"/>
            <a:ext cx="1447800" cy="381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8" name="Straight Arrow Connector 7"/>
          <p:cNvCxnSpPr/>
          <p:nvPr/>
        </p:nvCxnSpPr>
        <p:spPr bwMode="auto">
          <a:xfrm>
            <a:off x="1676400" y="6094412"/>
            <a:ext cx="10668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 flipV="1">
            <a:off x="2362200" y="6172200"/>
            <a:ext cx="457200" cy="381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>
            <a:off x="5257800" y="6096000"/>
            <a:ext cx="8382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b. </a:t>
            </a:r>
            <a:r>
              <a:rPr lang="en-US" sz="3600" b="1" dirty="0" smtClean="0"/>
              <a:t>Interaction of multiple individual causes</a:t>
            </a:r>
            <a:endParaRPr lang="en-US" sz="3600" dirty="0"/>
          </a:p>
        </p:txBody>
      </p:sp>
      <p:sp>
        <p:nvSpPr>
          <p:cNvPr id="10241" name="AutoShape 1"/>
          <p:cNvSpPr>
            <a:spLocks noChangeShapeType="1"/>
          </p:cNvSpPr>
          <p:nvPr/>
        </p:nvSpPr>
        <p:spPr bwMode="auto">
          <a:xfrm>
            <a:off x="4324350" y="577850"/>
            <a:ext cx="45085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245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457200" y="2209800"/>
            <a:ext cx="883126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Smoking</a:t>
            </a:r>
            <a:endParaRPr lang="en-US" sz="2400" dirty="0" smtClean="0"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400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+</a:t>
            </a:r>
            <a:endParaRPr lang="en-US" sz="2400" dirty="0" smtClean="0">
              <a:latin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Air pollution                Reaction at cellular level           Lung cancer  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+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Exposure to asbestos     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1" name="Picture 10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5105400"/>
            <a:ext cx="83058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8" name="Rectangle 8"/>
          <p:cNvSpPr>
            <a:spLocks noChangeArrowheads="1"/>
          </p:cNvSpPr>
          <p:nvPr/>
        </p:nvSpPr>
        <p:spPr bwMode="auto">
          <a:xfrm>
            <a:off x="0" y="4419600"/>
            <a:ext cx="868654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Table 1: Age-standardized lung cancer death rates (per 100 000 population) in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relation to tobacco use and occupational exposure to asbestos dust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cxnSp>
        <p:nvCxnSpPr>
          <p:cNvPr id="8" name="Straight Arrow Connector 7"/>
          <p:cNvCxnSpPr/>
          <p:nvPr/>
        </p:nvCxnSpPr>
        <p:spPr bwMode="auto">
          <a:xfrm>
            <a:off x="1676400" y="6094412"/>
            <a:ext cx="10668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>
            <a:off x="1828800" y="6246812"/>
            <a:ext cx="10668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>
            <a:off x="1828800" y="2514600"/>
            <a:ext cx="1371600" cy="609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>
            <a:off x="2286000" y="3200400"/>
            <a:ext cx="9144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 rot="5400000" flipH="1" flipV="1">
            <a:off x="3009900" y="3543300"/>
            <a:ext cx="457200" cy="228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/>
          <p:nvPr/>
        </p:nvCxnSpPr>
        <p:spPr bwMode="auto">
          <a:xfrm>
            <a:off x="6400800" y="3200400"/>
            <a:ext cx="6858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228600"/>
            <a:ext cx="7772400" cy="1143000"/>
          </a:xfrm>
        </p:spPr>
        <p:txBody>
          <a:bodyPr/>
          <a:lstStyle/>
          <a:p>
            <a:r>
              <a:rPr lang="en-US" sz="2400" dirty="0" smtClean="0"/>
              <a:t>Web of causation </a:t>
            </a:r>
            <a:endParaRPr lang="en-US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0" y="762000"/>
            <a:ext cx="9144000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                             Change in life style                                                             Stress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Abundance of food                            Smoking        Emotional             Aging &amp;                                                                                                        </a:t>
            </a:r>
            <a:r>
              <a:rPr lang="en-US" sz="2000" dirty="0" smtClean="0">
                <a:solidFill>
                  <a:schemeClr val="bg1"/>
                </a:solidFill>
              </a:rPr>
              <a:t>D </a:t>
            </a:r>
            <a:r>
              <a:rPr lang="en-US" sz="2000" dirty="0" smtClean="0"/>
              <a:t>                                                                              Disturbance         other factor </a:t>
            </a:r>
          </a:p>
          <a:p>
            <a:endParaRPr lang="en-US" sz="2000" dirty="0" smtClean="0"/>
          </a:p>
          <a:p>
            <a:r>
              <a:rPr lang="en-US" sz="2000" dirty="0" smtClean="0"/>
              <a:t>Obesity                        Lack of physical activity         Hypertension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err="1" smtClean="0"/>
              <a:t>Hyperlidemia</a:t>
            </a:r>
            <a:r>
              <a:rPr lang="en-US" sz="2000" dirty="0" smtClean="0"/>
              <a:t>                   Increase </a:t>
            </a:r>
            <a:r>
              <a:rPr lang="en-US" sz="2000" dirty="0" err="1" smtClean="0"/>
              <a:t>catacholamine</a:t>
            </a:r>
            <a:r>
              <a:rPr lang="en-US" sz="2000" dirty="0" smtClean="0"/>
              <a:t>                       Changes in walls of                     								arteries </a:t>
            </a:r>
          </a:p>
          <a:p>
            <a:r>
              <a:rPr lang="en-US" sz="2000" dirty="0" smtClean="0"/>
              <a:t>                                          thrombotic activity</a:t>
            </a:r>
          </a:p>
          <a:p>
            <a:endParaRPr lang="en-US" sz="2000" dirty="0" smtClean="0"/>
          </a:p>
          <a:p>
            <a:r>
              <a:rPr lang="en-US" sz="2000" dirty="0" err="1" smtClean="0"/>
              <a:t>Coronory</a:t>
            </a:r>
            <a:r>
              <a:rPr lang="en-US" sz="2000" dirty="0" smtClean="0"/>
              <a:t> atherosclerosis </a:t>
            </a:r>
          </a:p>
          <a:p>
            <a:r>
              <a:rPr lang="en-US" sz="2000" dirty="0" smtClean="0"/>
              <a:t>                                                                    Coronary occlusion</a:t>
            </a:r>
          </a:p>
          <a:p>
            <a:endParaRPr lang="en-US" sz="2000" dirty="0" smtClean="0"/>
          </a:p>
          <a:p>
            <a:r>
              <a:rPr lang="en-US" sz="2000" dirty="0" smtClean="0"/>
              <a:t>                                                                    Myocardial Infarction</a:t>
            </a:r>
          </a:p>
          <a:p>
            <a:endParaRPr lang="en-US" sz="2000" dirty="0" smtClean="0"/>
          </a:p>
          <a:p>
            <a:r>
              <a:rPr lang="en-US" sz="2000" dirty="0" smtClean="0"/>
              <a:t>                                                                   Myocardial Infarction</a:t>
            </a:r>
            <a:endParaRPr lang="en-US" sz="2000" dirty="0"/>
          </a:p>
        </p:txBody>
      </p:sp>
      <p:cxnSp>
        <p:nvCxnSpPr>
          <p:cNvPr id="5" name="Straight Arrow Connector 4"/>
          <p:cNvCxnSpPr/>
          <p:nvPr/>
        </p:nvCxnSpPr>
        <p:spPr bwMode="auto">
          <a:xfrm rot="10800000" flipV="1">
            <a:off x="1371600" y="1143000"/>
            <a:ext cx="914400" cy="533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6" name="Straight Arrow Connector 5"/>
          <p:cNvCxnSpPr/>
          <p:nvPr/>
        </p:nvCxnSpPr>
        <p:spPr bwMode="auto">
          <a:xfrm rot="5400000">
            <a:off x="1981200" y="1981200"/>
            <a:ext cx="13716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9" name="Straight Arrow Connector 8"/>
          <p:cNvCxnSpPr/>
          <p:nvPr/>
        </p:nvCxnSpPr>
        <p:spPr bwMode="auto">
          <a:xfrm>
            <a:off x="2971800" y="1219200"/>
            <a:ext cx="838200" cy="533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 rot="10800000" flipV="1">
            <a:off x="6248400" y="1066800"/>
            <a:ext cx="1447800" cy="609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 rot="10800000" flipV="1">
            <a:off x="4800600" y="990600"/>
            <a:ext cx="2895600" cy="762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 rot="10800000" flipV="1">
            <a:off x="7010400" y="2362200"/>
            <a:ext cx="838200" cy="381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1" name="Straight Arrow Connector 20"/>
          <p:cNvCxnSpPr/>
          <p:nvPr/>
        </p:nvCxnSpPr>
        <p:spPr bwMode="auto">
          <a:xfrm rot="5400000">
            <a:off x="7238206" y="2971800"/>
            <a:ext cx="1219994" cy="79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3" name="Straight Arrow Connector 22"/>
          <p:cNvCxnSpPr/>
          <p:nvPr/>
        </p:nvCxnSpPr>
        <p:spPr bwMode="auto">
          <a:xfrm rot="10800000" flipV="1">
            <a:off x="6019800" y="3886200"/>
            <a:ext cx="1754188" cy="12192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5" name="Straight Arrow Connector 24"/>
          <p:cNvCxnSpPr/>
          <p:nvPr/>
        </p:nvCxnSpPr>
        <p:spPr bwMode="auto">
          <a:xfrm rot="5400000">
            <a:off x="5143500" y="5524500"/>
            <a:ext cx="2286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7" name="Straight Arrow Connector 26"/>
          <p:cNvCxnSpPr/>
          <p:nvPr/>
        </p:nvCxnSpPr>
        <p:spPr bwMode="auto">
          <a:xfrm rot="5400000">
            <a:off x="5144294" y="6133306"/>
            <a:ext cx="2286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8" name="Straight Arrow Connector 27"/>
          <p:cNvCxnSpPr/>
          <p:nvPr/>
        </p:nvCxnSpPr>
        <p:spPr bwMode="auto">
          <a:xfrm rot="5400000">
            <a:off x="304800" y="2361406"/>
            <a:ext cx="7620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Straight Arrow Connector 29"/>
          <p:cNvCxnSpPr/>
          <p:nvPr/>
        </p:nvCxnSpPr>
        <p:spPr bwMode="auto">
          <a:xfrm rot="5400000">
            <a:off x="229394" y="3275806"/>
            <a:ext cx="7620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1" name="Straight Arrow Connector 30"/>
          <p:cNvCxnSpPr/>
          <p:nvPr/>
        </p:nvCxnSpPr>
        <p:spPr bwMode="auto">
          <a:xfrm rot="5400000">
            <a:off x="229394" y="4418806"/>
            <a:ext cx="7620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2" name="Straight Arrow Connector 31"/>
          <p:cNvCxnSpPr/>
          <p:nvPr/>
        </p:nvCxnSpPr>
        <p:spPr bwMode="auto">
          <a:xfrm>
            <a:off x="838994" y="5181600"/>
            <a:ext cx="3504406" cy="762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4" name="Straight Arrow Connector 33"/>
          <p:cNvCxnSpPr/>
          <p:nvPr/>
        </p:nvCxnSpPr>
        <p:spPr bwMode="auto">
          <a:xfrm rot="5400000">
            <a:off x="2629297" y="3085703"/>
            <a:ext cx="685800" cy="79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6" name="Straight Arrow Connector 35"/>
          <p:cNvCxnSpPr/>
          <p:nvPr/>
        </p:nvCxnSpPr>
        <p:spPr bwMode="auto">
          <a:xfrm rot="5400000">
            <a:off x="2780903" y="4000103"/>
            <a:ext cx="381000" cy="79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8" name="Straight Arrow Connector 37"/>
          <p:cNvCxnSpPr/>
          <p:nvPr/>
        </p:nvCxnSpPr>
        <p:spPr bwMode="auto">
          <a:xfrm rot="5400000">
            <a:off x="4304903" y="4762103"/>
            <a:ext cx="685800" cy="79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2" name="Straight Arrow Connector 41"/>
          <p:cNvCxnSpPr/>
          <p:nvPr/>
        </p:nvCxnSpPr>
        <p:spPr bwMode="auto">
          <a:xfrm rot="16200000" flipH="1">
            <a:off x="6057900" y="3162300"/>
            <a:ext cx="610394" cy="227806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4" name="Straight Arrow Connector 43"/>
          <p:cNvCxnSpPr/>
          <p:nvPr/>
        </p:nvCxnSpPr>
        <p:spPr bwMode="auto">
          <a:xfrm rot="5400000">
            <a:off x="5943997" y="2514203"/>
            <a:ext cx="304800" cy="79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228600" y="76200"/>
            <a:ext cx="7772400" cy="1143000"/>
          </a:xfrm>
        </p:spPr>
        <p:txBody>
          <a:bodyPr/>
          <a:lstStyle/>
          <a:p>
            <a:r>
              <a:rPr lang="en-US" sz="3000" dirty="0" smtClean="0"/>
              <a:t>INTERACTION</a:t>
            </a:r>
            <a:endParaRPr lang="en-US" sz="3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2133600" y="4236720"/>
          <a:ext cx="4419600" cy="23164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09800"/>
                <a:gridCol w="2209800"/>
              </a:tblGrid>
              <a:tr h="185420">
                <a:tc gridSpan="2">
                  <a:txBody>
                    <a:bodyPr/>
                    <a:lstStyle/>
                    <a:p>
                      <a:r>
                        <a:rPr lang="en-US" sz="2400" b="1" dirty="0" smtClean="0"/>
                        <a:t>                  Disease</a:t>
                      </a:r>
                      <a:endParaRPr lang="en-US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420">
                <a:tc gridSpan="2">
                  <a:txBody>
                    <a:bodyPr/>
                    <a:lstStyle/>
                    <a:p>
                      <a:r>
                        <a:rPr lang="en-US" sz="2400" b="1" dirty="0" smtClean="0"/>
                        <a:t>                      Factor A</a:t>
                      </a:r>
                    </a:p>
                    <a:p>
                      <a:r>
                        <a:rPr lang="en-US" sz="2400" b="0" dirty="0" smtClean="0"/>
                        <a:t>            +                            -</a:t>
                      </a:r>
                      <a:endParaRPr lang="en-US" sz="24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            </a:t>
                      </a:r>
                      <a:r>
                        <a:rPr lang="en-US" sz="2800" b="1" dirty="0" smtClean="0">
                          <a:solidFill>
                            <a:srgbClr val="FFFF00"/>
                          </a:solidFill>
                        </a:rPr>
                        <a:t> </a:t>
                      </a:r>
                      <a:endParaRPr lang="en-US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           </a:t>
                      </a:r>
                      <a:endParaRPr lang="en-US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2800" b="1" dirty="0" smtClean="0"/>
                        <a:t>         </a:t>
                      </a:r>
                      <a:endParaRPr lang="en-US" sz="28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6200" y="5382161"/>
            <a:ext cx="2438400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                          +</a:t>
            </a:r>
          </a:p>
          <a:p>
            <a:r>
              <a:rPr lang="en-US" sz="2000" b="1" dirty="0" smtClean="0"/>
              <a:t>Factor B</a:t>
            </a:r>
          </a:p>
          <a:p>
            <a:r>
              <a:rPr lang="en-US" sz="2000" b="1" dirty="0" smtClean="0"/>
              <a:t>                          </a:t>
            </a:r>
          </a:p>
          <a:p>
            <a:r>
              <a:rPr lang="en-US" sz="2000" b="1" dirty="0" smtClean="0"/>
              <a:t>                           -</a:t>
            </a:r>
            <a:endParaRPr lang="en-US" sz="2000" b="1" dirty="0"/>
          </a:p>
        </p:txBody>
      </p:sp>
      <p:sp>
        <p:nvSpPr>
          <p:cNvPr id="5" name="Oval Callout 4"/>
          <p:cNvSpPr/>
          <p:nvPr/>
        </p:nvSpPr>
        <p:spPr bwMode="auto">
          <a:xfrm>
            <a:off x="4495800" y="762000"/>
            <a:ext cx="4648200" cy="2593848"/>
          </a:xfrm>
          <a:prstGeom prst="wedgeEllipseCallout">
            <a:avLst>
              <a:gd name="adj1" fmla="val -71088"/>
              <a:gd name="adj2" fmla="val 143101"/>
            </a:avLst>
          </a:prstGeom>
          <a:solidFill>
            <a:schemeClr val="tx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ook Antiqua" pitchFamily="18" charset="0"/>
              </a:rPr>
              <a:t>Positive: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ook Antiqua" pitchFamily="18" charset="0"/>
              </a:rPr>
              <a:t> Synergistic, </a:t>
            </a: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Book Antiqua" pitchFamily="18" charset="0"/>
              </a:rPr>
              <a:t>Transadditivity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Book Antiqua" pitchFamily="18" charset="0"/>
              </a:rPr>
              <a:t>,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solidFill>
                  <a:schemeClr val="bg1"/>
                </a:solidFill>
                <a:latin typeface="Book Antiqua" pitchFamily="18" charset="0"/>
              </a:rPr>
              <a:t> Negative:</a:t>
            </a:r>
            <a:r>
              <a:rPr lang="en-US" sz="2400" dirty="0" smtClean="0">
                <a:solidFill>
                  <a:schemeClr val="bg1"/>
                </a:solidFill>
                <a:latin typeface="Book Antiqua" pitchFamily="18" charset="0"/>
              </a:rPr>
              <a:t> Antagonist,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dirty="0" smtClean="0">
                <a:solidFill>
                  <a:schemeClr val="bg1"/>
                </a:solidFill>
                <a:latin typeface="Book Antiqua" pitchFamily="18" charset="0"/>
              </a:rPr>
              <a:t>   </a:t>
            </a:r>
            <a:r>
              <a:rPr lang="en-US" sz="2400" dirty="0" err="1" smtClean="0">
                <a:solidFill>
                  <a:schemeClr val="bg1"/>
                </a:solidFill>
                <a:latin typeface="Book Antiqua" pitchFamily="18" charset="0"/>
              </a:rPr>
              <a:t>Subadditivity</a:t>
            </a:r>
            <a:r>
              <a:rPr lang="en-US" sz="2400" dirty="0" smtClean="0">
                <a:solidFill>
                  <a:schemeClr val="bg1"/>
                </a:solidFill>
                <a:latin typeface="Book Antiqua" pitchFamily="18" charset="0"/>
              </a:rPr>
              <a:t> </a:t>
            </a:r>
          </a:p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Book Antiqu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0" y="6019800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 </a:t>
            </a:r>
            <a:r>
              <a:rPr lang="en-US" sz="3200" b="1" dirty="0" smtClean="0"/>
              <a:t>I+ -</a:t>
            </a:r>
            <a:endParaRPr lang="en-US" sz="3200" dirty="0"/>
          </a:p>
        </p:txBody>
      </p:sp>
      <p:sp>
        <p:nvSpPr>
          <p:cNvPr id="11" name="TextBox 10"/>
          <p:cNvSpPr txBox="1"/>
          <p:nvPr/>
        </p:nvSpPr>
        <p:spPr>
          <a:xfrm>
            <a:off x="3657600" y="6019800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 </a:t>
            </a:r>
            <a:r>
              <a:rPr lang="en-US" sz="3200" b="1" dirty="0" smtClean="0"/>
              <a:t>I- -</a:t>
            </a:r>
            <a:endParaRPr lang="en-US" sz="3200" dirty="0"/>
          </a:p>
        </p:txBody>
      </p:sp>
      <p:sp>
        <p:nvSpPr>
          <p:cNvPr id="12" name="TextBox 11"/>
          <p:cNvSpPr txBox="1"/>
          <p:nvPr/>
        </p:nvSpPr>
        <p:spPr>
          <a:xfrm>
            <a:off x="3733800" y="5511225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 </a:t>
            </a:r>
            <a:r>
              <a:rPr lang="en-US" sz="3200" b="1" dirty="0" smtClean="0"/>
              <a:t>I- +</a:t>
            </a:r>
            <a:endParaRPr lang="en-US" sz="3200" dirty="0"/>
          </a:p>
        </p:txBody>
      </p:sp>
      <p:sp>
        <p:nvSpPr>
          <p:cNvPr id="13" name="TextBox 12"/>
          <p:cNvSpPr txBox="1"/>
          <p:nvPr/>
        </p:nvSpPr>
        <p:spPr>
          <a:xfrm>
            <a:off x="1371600" y="5486400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 smtClean="0"/>
              <a:t> </a:t>
            </a:r>
            <a:r>
              <a:rPr lang="en-US" sz="3200" b="1" dirty="0" smtClean="0">
                <a:solidFill>
                  <a:srgbClr val="FFFF00"/>
                </a:solidFill>
              </a:rPr>
              <a:t>?</a:t>
            </a: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/>
      <p:bldP spid="11" grpId="0"/>
      <p:bldP spid="12" grpId="0"/>
      <p:bldP spid="1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Framework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Definitions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Introduction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Historical theories of causation of disease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Current concepts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Factors in causation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From association to causation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How to establish the cause of a disease?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Analytical approach</a:t>
            </a:r>
          </a:p>
          <a:p>
            <a:r>
              <a:rPr lang="en-US" sz="2400" dirty="0" smtClean="0">
                <a:latin typeface="Arial" pitchFamily="34" charset="0"/>
                <a:cs typeface="Arial" pitchFamily="34" charset="0"/>
              </a:rPr>
              <a:t>Modern concept of causation</a:t>
            </a:r>
            <a:endParaRPr lang="en-US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228600"/>
            <a:ext cx="7772400" cy="1143000"/>
          </a:xfrm>
        </p:spPr>
        <p:txBody>
          <a:bodyPr/>
          <a:lstStyle/>
          <a:p>
            <a:r>
              <a:rPr lang="en-US" sz="3000" dirty="0" smtClean="0"/>
              <a:t>INTERACTION</a:t>
            </a:r>
            <a:endParaRPr lang="en-US" sz="3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828800" y="2026920"/>
          <a:ext cx="4419600" cy="29260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09800"/>
                <a:gridCol w="2209800"/>
              </a:tblGrid>
              <a:tr h="185420">
                <a:tc gridSpan="2">
                  <a:txBody>
                    <a:bodyPr/>
                    <a:lstStyle/>
                    <a:p>
                      <a:r>
                        <a:rPr lang="en-US" sz="2400" b="1" dirty="0" smtClean="0"/>
                        <a:t>                  Lung</a:t>
                      </a:r>
                      <a:r>
                        <a:rPr lang="en-US" sz="2400" b="1" baseline="0" dirty="0" smtClean="0"/>
                        <a:t> cancer</a:t>
                      </a:r>
                      <a:endParaRPr lang="en-US" sz="2400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85420">
                <a:tc gridSpan="2">
                  <a:txBody>
                    <a:bodyPr/>
                    <a:lstStyle/>
                    <a:p>
                      <a:r>
                        <a:rPr lang="en-US" sz="2400" b="1" dirty="0" smtClean="0"/>
                        <a:t>                     Asbestos</a:t>
                      </a:r>
                    </a:p>
                    <a:p>
                      <a:r>
                        <a:rPr lang="en-US" sz="2400" b="0" dirty="0" smtClean="0"/>
                        <a:t>            1                           0</a:t>
                      </a:r>
                      <a:endParaRPr lang="en-US" sz="24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480"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             </a:t>
                      </a:r>
                      <a:r>
                        <a:rPr lang="en-US" sz="3200" b="1" dirty="0" smtClean="0">
                          <a:solidFill>
                            <a:schemeClr val="tx1"/>
                          </a:solidFill>
                        </a:rPr>
                        <a:t>I</a:t>
                      </a:r>
                      <a:r>
                        <a:rPr lang="en-US" sz="3200" b="1" kern="1200" baseline="-25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endParaRPr lang="en-US" sz="3200" b="1" kern="1200" baseline="-250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          I</a:t>
                      </a:r>
                      <a:r>
                        <a:rPr lang="en-US" sz="3200" b="1" baseline="-25000" dirty="0" smtClean="0"/>
                        <a:t>10</a:t>
                      </a:r>
                      <a:endParaRPr lang="en-US" sz="3200" b="1" baseline="-25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           I</a:t>
                      </a:r>
                      <a:r>
                        <a:rPr lang="en-US" sz="3200" b="1" kern="1200" baseline="-25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01</a:t>
                      </a:r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         I</a:t>
                      </a:r>
                      <a:r>
                        <a:rPr lang="en-US" sz="3200" b="1" baseline="-25000" dirty="0" smtClean="0"/>
                        <a:t>00</a:t>
                      </a:r>
                      <a:endParaRPr lang="en-US" sz="3200" b="1" baseline="-25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6200" y="3597295"/>
            <a:ext cx="18288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                </a:t>
            </a:r>
            <a:r>
              <a:rPr lang="en-US" sz="2400" b="1" dirty="0" smtClean="0"/>
              <a:t>     1</a:t>
            </a:r>
          </a:p>
          <a:p>
            <a:r>
              <a:rPr lang="en-US" sz="2400" b="1" dirty="0" smtClean="0"/>
              <a:t>Smoking</a:t>
            </a:r>
          </a:p>
          <a:p>
            <a:r>
              <a:rPr lang="en-US" sz="2400" b="1" dirty="0" smtClean="0"/>
              <a:t>                  0</a:t>
            </a:r>
          </a:p>
          <a:p>
            <a:endParaRPr lang="en-US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362200" y="1066800"/>
            <a:ext cx="3657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0 – Factor absent  </a:t>
            </a:r>
          </a:p>
          <a:p>
            <a:r>
              <a:rPr lang="en-US" sz="2400" dirty="0" smtClean="0"/>
              <a:t>1 – Factor present </a:t>
            </a:r>
          </a:p>
          <a:p>
            <a:r>
              <a:rPr lang="en-US" sz="2400" dirty="0" smtClean="0"/>
              <a:t>  </a:t>
            </a:r>
            <a:endParaRPr lang="en-US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6781800" y="3048000"/>
            <a:ext cx="2362200" cy="28418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I</a:t>
            </a:r>
            <a:r>
              <a:rPr lang="en-US" sz="2800" baseline="-25000" dirty="0" smtClean="0"/>
              <a:t>11</a:t>
            </a:r>
            <a:r>
              <a:rPr lang="en-US" sz="2800" dirty="0" smtClean="0"/>
              <a:t>= I</a:t>
            </a:r>
            <a:r>
              <a:rPr lang="en-US" sz="2800" baseline="-25000" dirty="0" smtClean="0"/>
              <a:t>01</a:t>
            </a:r>
            <a:r>
              <a:rPr lang="en-US" sz="2800" dirty="0" smtClean="0"/>
              <a:t>  </a:t>
            </a:r>
          </a:p>
          <a:p>
            <a:r>
              <a:rPr lang="en-US" sz="2800" dirty="0" smtClean="0"/>
              <a:t>I</a:t>
            </a:r>
            <a:r>
              <a:rPr lang="en-US" sz="2800" baseline="-25000" dirty="0" smtClean="0"/>
              <a:t>11</a:t>
            </a:r>
            <a:r>
              <a:rPr lang="en-US" sz="2800" dirty="0" smtClean="0"/>
              <a:t>=I</a:t>
            </a:r>
            <a:r>
              <a:rPr lang="en-US" sz="2800" baseline="-25000" dirty="0" smtClean="0"/>
              <a:t>10</a:t>
            </a:r>
          </a:p>
          <a:p>
            <a:endParaRPr lang="en-US" sz="2800" baseline="-25000" dirty="0" smtClean="0"/>
          </a:p>
          <a:p>
            <a:endParaRPr lang="en-US" sz="2800" baseline="-25000" dirty="0" smtClean="0"/>
          </a:p>
          <a:p>
            <a:endParaRPr lang="en-US" sz="3200" baseline="-25000" dirty="0" smtClean="0"/>
          </a:p>
          <a:p>
            <a:r>
              <a:rPr lang="en-US" sz="3200" dirty="0" smtClean="0"/>
              <a:t>No interaction</a:t>
            </a:r>
            <a:endParaRPr lang="en-US" sz="2800" dirty="0" smtClean="0"/>
          </a:p>
        </p:txBody>
      </p:sp>
      <p:sp>
        <p:nvSpPr>
          <p:cNvPr id="8" name="Oval 7"/>
          <p:cNvSpPr/>
          <p:nvPr/>
        </p:nvSpPr>
        <p:spPr bwMode="auto">
          <a:xfrm>
            <a:off x="6705600" y="2895600"/>
            <a:ext cx="1447800" cy="1371600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-304800"/>
            <a:ext cx="7772400" cy="1143000"/>
          </a:xfrm>
        </p:spPr>
        <p:txBody>
          <a:bodyPr/>
          <a:lstStyle/>
          <a:p>
            <a:r>
              <a:rPr lang="en-US" dirty="0" smtClean="0"/>
              <a:t> </a:t>
            </a:r>
            <a:br>
              <a:rPr lang="en-US" dirty="0" smtClean="0"/>
            </a:br>
            <a:r>
              <a:rPr lang="en-US" sz="3000" dirty="0" smtClean="0"/>
              <a:t>Sufficient &amp; necessary cause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48129" name="Rectangle 1"/>
          <p:cNvSpPr>
            <a:spLocks noChangeArrowheads="1"/>
          </p:cNvSpPr>
          <p:nvPr/>
        </p:nvSpPr>
        <p:spPr bwMode="auto">
          <a:xfrm>
            <a:off x="0" y="1066800"/>
            <a:ext cx="20916110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300" dirty="0" smtClean="0">
                <a:solidFill>
                  <a:schemeClr val="tx2"/>
                </a:solidFill>
                <a:latin typeface="+mj-lt"/>
                <a:ea typeface="GoudySansStd-Book"/>
                <a:cs typeface="Times New Roman" pitchFamily="18" charset="0"/>
              </a:rPr>
              <a:t>N</a:t>
            </a:r>
            <a:r>
              <a:rPr kumimoji="0" lang="en-US" sz="230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GoudySansStd-Book"/>
                <a:cs typeface="Times New Roman" pitchFamily="18" charset="0"/>
              </a:rPr>
              <a:t>ecessary  cause</a:t>
            </a:r>
            <a:r>
              <a:rPr kumimoji="0" lang="en-US" sz="23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GoudySansStd-Book"/>
                <a:cs typeface="Times New Roman" pitchFamily="18" charset="0"/>
              </a:rPr>
              <a:t>  is  without this disease/outcome never develops.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300" b="1" dirty="0" smtClean="0">
              <a:latin typeface="+mj-lt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cs typeface="Times New Roman" pitchFamily="18" charset="0"/>
              </a:rPr>
              <a:t> </a:t>
            </a:r>
            <a:endParaRPr kumimoji="0" lang="en-US" sz="23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  <a:ea typeface="GoudySansStd-Book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3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GoudySansStd-Book"/>
                <a:cs typeface="Times New Roman" pitchFamily="18" charset="0"/>
              </a:rPr>
              <a:t> </a:t>
            </a:r>
            <a:r>
              <a:rPr kumimoji="0" lang="en-US" sz="230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GoudySansStd-Book"/>
                <a:cs typeface="Times New Roman" pitchFamily="18" charset="0"/>
              </a:rPr>
              <a:t>Sufficient cause</a:t>
            </a:r>
            <a:r>
              <a:rPr kumimoji="0" lang="en-US" sz="23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  <a:ea typeface="GoudySansStd-Book"/>
                <a:cs typeface="Times New Roman" pitchFamily="18" charset="0"/>
              </a:rPr>
              <a:t>:  presence of this factor disease always develops.</a:t>
            </a:r>
            <a:r>
              <a:rPr kumimoji="0" lang="en-US" sz="23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+mj-lt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300" dirty="0" smtClean="0"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300" dirty="0" smtClean="0"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300" b="0" i="0" u="none" strike="noStrike" cap="none" normalizeH="0" baseline="0" dirty="0" smtClean="0">
                <a:ln>
                  <a:noFill/>
                </a:ln>
                <a:solidFill>
                  <a:schemeClr val="tx2"/>
                </a:solidFill>
                <a:effectLst/>
                <a:latin typeface="+mj-lt"/>
              </a:rPr>
              <a:t>Component cause:  </a:t>
            </a:r>
            <a:r>
              <a:rPr kumimoji="0" lang="en-US" sz="2300" b="0" i="0" u="none" strike="noStrike" cap="none" normalizeH="0" baseline="0" dirty="0" smtClean="0">
                <a:ln>
                  <a:noFill/>
                </a:ln>
                <a:effectLst/>
                <a:latin typeface="+mj-lt"/>
              </a:rPr>
              <a:t>Supporting</a:t>
            </a:r>
            <a:r>
              <a:rPr kumimoji="0" lang="en-US" sz="2300" b="0" i="0" u="none" strike="noStrike" cap="none" normalizeH="0" dirty="0" smtClean="0">
                <a:ln>
                  <a:noFill/>
                </a:ln>
                <a:effectLst/>
                <a:latin typeface="+mj-lt"/>
              </a:rPr>
              <a:t> causes, per se they can not develop </a:t>
            </a:r>
            <a:r>
              <a:rPr kumimoji="0" lang="en-US" sz="2300" b="0" i="0" u="none" strike="noStrike" cap="none" normalizeH="0" dirty="0" err="1" smtClean="0">
                <a:ln>
                  <a:noFill/>
                </a:ln>
                <a:effectLst/>
                <a:latin typeface="+mj-lt"/>
              </a:rPr>
              <a:t>ds</a:t>
            </a:r>
            <a:endParaRPr kumimoji="0" lang="en-US" sz="2300" b="0" i="0" u="none" strike="noStrike" cap="none" normalizeH="0" dirty="0" smtClean="0">
              <a:ln>
                <a:noFill/>
              </a:ln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300" dirty="0" smtClean="0">
              <a:latin typeface="+mj-lt"/>
              <a:ea typeface="GoudySansStd-Book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300" b="1" dirty="0" smtClean="0">
              <a:latin typeface="+mj-lt"/>
              <a:ea typeface="GoudySansStd-Book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en-US" sz="2300" b="1" dirty="0" smtClean="0">
              <a:latin typeface="+mj-lt"/>
              <a:ea typeface="GoudySansStd-Book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300" b="1" dirty="0" smtClean="0">
                <a:latin typeface="+mj-lt"/>
                <a:ea typeface="GoudySansStd-Book"/>
                <a:cs typeface="Times New Roman" pitchFamily="18" charset="0"/>
              </a:rPr>
              <a:t>Necessary causes + </a:t>
            </a:r>
            <a:r>
              <a:rPr lang="en-US" sz="2300" b="1" dirty="0" smtClean="0">
                <a:latin typeface="+mj-lt"/>
                <a:cs typeface="Times New Roman" pitchFamily="18" charset="0"/>
              </a:rPr>
              <a:t>Component causes  = </a:t>
            </a:r>
            <a:r>
              <a:rPr lang="en-US" sz="2300" b="1" dirty="0" smtClean="0">
                <a:latin typeface="+mj-lt"/>
                <a:ea typeface="GoudySansStd-Book"/>
                <a:cs typeface="Times New Roman" pitchFamily="18" charset="0"/>
              </a:rPr>
              <a:t>Sufficient cause</a:t>
            </a:r>
            <a:endParaRPr kumimoji="0" lang="en-US" sz="23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+mj-lt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-228600"/>
            <a:ext cx="7772400" cy="1143000"/>
          </a:xfrm>
        </p:spPr>
        <p:txBody>
          <a:bodyPr/>
          <a:lstStyle/>
          <a:p>
            <a:r>
              <a:rPr lang="en-US" dirty="0" smtClean="0"/>
              <a:t> </a:t>
            </a:r>
            <a:br>
              <a:rPr lang="en-US" dirty="0" smtClean="0"/>
            </a:br>
            <a:r>
              <a:rPr lang="en-US" sz="3000" dirty="0" smtClean="0"/>
              <a:t>Sufficient &amp; necessary cause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grpSp>
        <p:nvGrpSpPr>
          <p:cNvPr id="3" name="Group 8"/>
          <p:cNvGrpSpPr>
            <a:grpSpLocks/>
          </p:cNvGrpSpPr>
          <p:nvPr/>
        </p:nvGrpSpPr>
        <p:grpSpPr bwMode="auto">
          <a:xfrm>
            <a:off x="457200" y="1066800"/>
            <a:ext cx="2514600" cy="2438400"/>
            <a:chOff x="1689" y="7503"/>
            <a:chExt cx="2047" cy="2076"/>
          </a:xfrm>
        </p:grpSpPr>
        <p:sp>
          <p:nvSpPr>
            <p:cNvPr id="9225" name="Oval 9"/>
            <p:cNvSpPr>
              <a:spLocks noChangeArrowheads="1"/>
            </p:cNvSpPr>
            <p:nvPr/>
          </p:nvSpPr>
          <p:spPr bwMode="auto">
            <a:xfrm>
              <a:off x="1689" y="7503"/>
              <a:ext cx="2047" cy="207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1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Calibri" pitchFamily="34" charset="0"/>
                </a:rPr>
                <a:t>              A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1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Calibri" pitchFamily="34" charset="0"/>
                </a:rPr>
                <a:t>U                 B </a:t>
              </a:r>
            </a:p>
            <a:p>
              <a:pPr marL="457200" marR="0" lvl="1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1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Calibri" pitchFamily="34" charset="0"/>
                </a:rPr>
                <a:t>             C                            	</a:t>
              </a:r>
              <a:r>
                <a:rPr lang="en-US" sz="2400" b="1" dirty="0" smtClean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</a:rPr>
                <a:t>N</a:t>
              </a:r>
              <a:r>
                <a:rPr kumimoji="0" lang="en-US" sz="2400" b="1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Calibri" pitchFamily="34" charset="0"/>
                </a:rPr>
                <a:t>    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1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Calibri" pitchFamily="34" charset="0"/>
                </a:rPr>
                <a:t>         </a:t>
              </a:r>
              <a:endPara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9226" name="AutoShape 10"/>
            <p:cNvCxnSpPr>
              <a:cxnSpLocks noChangeShapeType="1"/>
            </p:cNvCxnSpPr>
            <p:nvPr/>
          </p:nvCxnSpPr>
          <p:spPr bwMode="auto">
            <a:xfrm>
              <a:off x="2692" y="7503"/>
              <a:ext cx="0" cy="207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9227" name="AutoShape 11"/>
            <p:cNvCxnSpPr>
              <a:cxnSpLocks noChangeShapeType="1"/>
            </p:cNvCxnSpPr>
            <p:nvPr/>
          </p:nvCxnSpPr>
          <p:spPr bwMode="auto">
            <a:xfrm flipV="1">
              <a:off x="2692" y="7743"/>
              <a:ext cx="616" cy="82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9228" name="AutoShape 12"/>
            <p:cNvCxnSpPr>
              <a:cxnSpLocks noChangeShapeType="1"/>
            </p:cNvCxnSpPr>
            <p:nvPr/>
          </p:nvCxnSpPr>
          <p:spPr bwMode="auto">
            <a:xfrm>
              <a:off x="2692" y="8567"/>
              <a:ext cx="1044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9229" name="AutoShape 13"/>
            <p:cNvCxnSpPr>
              <a:cxnSpLocks noChangeShapeType="1"/>
            </p:cNvCxnSpPr>
            <p:nvPr/>
          </p:nvCxnSpPr>
          <p:spPr bwMode="auto">
            <a:xfrm>
              <a:off x="2692" y="8567"/>
              <a:ext cx="616" cy="77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sp>
        <p:nvSpPr>
          <p:cNvPr id="13" name="TextBox 12"/>
          <p:cNvSpPr txBox="1"/>
          <p:nvPr/>
        </p:nvSpPr>
        <p:spPr>
          <a:xfrm>
            <a:off x="3124200" y="1447800"/>
            <a:ext cx="60198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Known components (causes) –  A,  B, C, N</a:t>
            </a:r>
          </a:p>
          <a:p>
            <a:r>
              <a:rPr lang="en-US" sz="2400" b="1" dirty="0" smtClean="0"/>
              <a:t>   </a:t>
            </a:r>
          </a:p>
          <a:p>
            <a:r>
              <a:rPr lang="en-US" sz="2400" b="1" dirty="0" smtClean="0"/>
              <a:t>Unknown component  (cause)-  U </a:t>
            </a:r>
          </a:p>
          <a:p>
            <a:endParaRPr lang="en-US" sz="2400" b="1" dirty="0" smtClean="0"/>
          </a:p>
          <a:p>
            <a:r>
              <a:rPr lang="en-US" sz="2400" b="1" dirty="0" smtClean="0"/>
              <a:t>N – Necessary cause</a:t>
            </a:r>
          </a:p>
          <a:p>
            <a:endParaRPr lang="en-US" sz="2400" b="1" dirty="0" smtClean="0"/>
          </a:p>
          <a:p>
            <a:endParaRPr lang="en-US" sz="2400" b="1" dirty="0" smtClean="0"/>
          </a:p>
          <a:p>
            <a:r>
              <a:rPr lang="en-US" sz="2400" b="1" dirty="0" smtClean="0">
                <a:solidFill>
                  <a:schemeClr val="tx2"/>
                </a:solidFill>
              </a:rPr>
              <a:t>Known components + Unknown component cause + Necessary  cause = Sufficient cause</a:t>
            </a:r>
          </a:p>
          <a:p>
            <a:endParaRPr lang="en-US" sz="2400" b="1" dirty="0" smtClean="0">
              <a:solidFill>
                <a:schemeClr val="tx2"/>
              </a:solidFill>
            </a:endParaRPr>
          </a:p>
          <a:p>
            <a:endParaRPr lang="en-US" sz="2400" b="1" dirty="0" smtClean="0">
              <a:solidFill>
                <a:schemeClr val="tx2"/>
              </a:solidFill>
            </a:endParaRPr>
          </a:p>
          <a:p>
            <a:endParaRPr lang="en-US" sz="2400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 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Figure 1: Causes of tuberculosis</a:t>
            </a:r>
            <a:br>
              <a:rPr lang="en-US" sz="3000" dirty="0" smtClean="0"/>
            </a:br>
            <a:endParaRPr lang="en-US" sz="3000" dirty="0"/>
          </a:p>
        </p:txBody>
      </p:sp>
      <p:pic>
        <p:nvPicPr>
          <p:cNvPr id="4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447800"/>
            <a:ext cx="8534400" cy="5029200"/>
          </a:xfrm>
          <a:prstGeom prst="rect">
            <a:avLst/>
          </a:prstGeom>
          <a:noFill/>
          <a:ln w="9525" cmpd="sng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" name="Oval 5"/>
          <p:cNvSpPr/>
          <p:nvPr/>
        </p:nvSpPr>
        <p:spPr bwMode="auto">
          <a:xfrm>
            <a:off x="4114800" y="2819400"/>
            <a:ext cx="2057400" cy="20574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</a:rPr>
              <a:t>Infection</a:t>
            </a:r>
          </a:p>
        </p:txBody>
      </p:sp>
      <p:sp>
        <p:nvSpPr>
          <p:cNvPr id="7" name="Oval 6"/>
          <p:cNvSpPr/>
          <p:nvPr/>
        </p:nvSpPr>
        <p:spPr bwMode="auto">
          <a:xfrm>
            <a:off x="6629400" y="2971800"/>
            <a:ext cx="1905000" cy="18288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</a:rPr>
              <a:t>Tubercu-losis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1066800" y="2590800"/>
            <a:ext cx="2590800" cy="2438400"/>
          </a:xfrm>
          <a:prstGeom prst="ellips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</a:rPr>
              <a:t>Susceptible  host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 smtClean="0"/>
              <a:t>There may be number  of  sufficient  causes for single disease in various combination of component causes, necessary causes   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25" name="TextBox 24"/>
          <p:cNvSpPr txBox="1"/>
          <p:nvPr/>
        </p:nvSpPr>
        <p:spPr>
          <a:xfrm>
            <a:off x="1219200" y="2362200"/>
            <a:ext cx="2667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U </a:t>
            </a:r>
          </a:p>
          <a:p>
            <a:endParaRPr lang="en-US" sz="2400" b="1" dirty="0" smtClean="0">
              <a:solidFill>
                <a:schemeClr val="bg1"/>
              </a:solidFill>
            </a:endParaRPr>
          </a:p>
          <a:p>
            <a:r>
              <a:rPr lang="en-US" sz="2400" b="1" dirty="0" smtClean="0">
                <a:solidFill>
                  <a:schemeClr val="bg1"/>
                </a:solidFill>
              </a:rPr>
              <a:t>A          B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6" name="TextBox 25"/>
          <p:cNvSpPr txBox="1"/>
          <p:nvPr/>
        </p:nvSpPr>
        <p:spPr>
          <a:xfrm>
            <a:off x="4038600" y="2438400"/>
            <a:ext cx="2667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U </a:t>
            </a:r>
          </a:p>
          <a:p>
            <a:endParaRPr lang="en-US" sz="2400" b="1" dirty="0" smtClean="0">
              <a:solidFill>
                <a:schemeClr val="bg1"/>
              </a:solidFill>
            </a:endParaRPr>
          </a:p>
          <a:p>
            <a:r>
              <a:rPr lang="en-US" sz="2400" b="1" dirty="0" smtClean="0">
                <a:solidFill>
                  <a:schemeClr val="bg1"/>
                </a:solidFill>
              </a:rPr>
              <a:t>A          E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7239000" y="2381071"/>
            <a:ext cx="2667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U </a:t>
            </a:r>
          </a:p>
          <a:p>
            <a:r>
              <a:rPr lang="en-US" sz="2400" b="1" dirty="0" smtClean="0">
                <a:solidFill>
                  <a:schemeClr val="bg1"/>
                </a:solidFill>
              </a:rPr>
              <a:t>A          B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4038600" y="5105400"/>
            <a:ext cx="2133600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 smtClean="0">
                <a:solidFill>
                  <a:schemeClr val="tx2"/>
                </a:solidFill>
              </a:rPr>
              <a:t>Disease</a:t>
            </a:r>
            <a:endParaRPr lang="en-US" sz="2600" b="1" dirty="0">
              <a:solidFill>
                <a:schemeClr val="tx2"/>
              </a:solidFill>
            </a:endParaRPr>
          </a:p>
        </p:txBody>
      </p:sp>
      <p:sp>
        <p:nvSpPr>
          <p:cNvPr id="38" name="Down Arrow 37"/>
          <p:cNvSpPr/>
          <p:nvPr/>
        </p:nvSpPr>
        <p:spPr bwMode="auto">
          <a:xfrm rot="18724099">
            <a:off x="3012116" y="3657612"/>
            <a:ext cx="368498" cy="175260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</a:endParaRPr>
          </a:p>
        </p:txBody>
      </p:sp>
      <p:sp>
        <p:nvSpPr>
          <p:cNvPr id="40" name="Down Arrow 39"/>
          <p:cNvSpPr/>
          <p:nvPr/>
        </p:nvSpPr>
        <p:spPr bwMode="auto">
          <a:xfrm>
            <a:off x="4508302" y="4114800"/>
            <a:ext cx="368498" cy="114300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</a:endParaRPr>
          </a:p>
        </p:txBody>
      </p:sp>
      <p:sp>
        <p:nvSpPr>
          <p:cNvPr id="41" name="Down Arrow 40"/>
          <p:cNvSpPr/>
          <p:nvPr/>
        </p:nvSpPr>
        <p:spPr bwMode="auto">
          <a:xfrm rot="3352195">
            <a:off x="5984969" y="3576501"/>
            <a:ext cx="368498" cy="2106115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</a:endParaRPr>
          </a:p>
        </p:txBody>
      </p:sp>
      <p:grpSp>
        <p:nvGrpSpPr>
          <p:cNvPr id="23" name="Group 8"/>
          <p:cNvGrpSpPr>
            <a:grpSpLocks/>
          </p:cNvGrpSpPr>
          <p:nvPr/>
        </p:nvGrpSpPr>
        <p:grpSpPr bwMode="auto">
          <a:xfrm>
            <a:off x="609600" y="1219200"/>
            <a:ext cx="2514600" cy="2438400"/>
            <a:chOff x="1689" y="7503"/>
            <a:chExt cx="2047" cy="2076"/>
          </a:xfrm>
        </p:grpSpPr>
        <p:sp>
          <p:nvSpPr>
            <p:cNvPr id="24" name="Oval 9"/>
            <p:cNvSpPr>
              <a:spLocks noChangeArrowheads="1"/>
            </p:cNvSpPr>
            <p:nvPr/>
          </p:nvSpPr>
          <p:spPr bwMode="auto">
            <a:xfrm>
              <a:off x="1689" y="7503"/>
              <a:ext cx="2047" cy="207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1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Calibri" pitchFamily="34" charset="0"/>
                </a:rPr>
                <a:t>              A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1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Calibri" pitchFamily="34" charset="0"/>
                </a:rPr>
                <a:t>U                 B </a:t>
              </a:r>
            </a:p>
            <a:p>
              <a:pPr marL="457200" marR="0" lvl="1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1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Calibri" pitchFamily="34" charset="0"/>
                </a:rPr>
                <a:t>             </a:t>
              </a:r>
              <a:r>
                <a:rPr lang="en-US" sz="2400" b="1" dirty="0" smtClean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</a:rPr>
                <a:t>E</a:t>
              </a:r>
              <a:r>
                <a:rPr kumimoji="0" lang="en-US" sz="2400" b="1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Calibri" pitchFamily="34" charset="0"/>
                </a:rPr>
                <a:t>                            	</a:t>
              </a:r>
              <a:r>
                <a:rPr lang="en-US" sz="2400" b="1" dirty="0" smtClean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</a:rPr>
                <a:t>N</a:t>
              </a:r>
              <a:r>
                <a:rPr kumimoji="0" lang="en-US" sz="2400" b="1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Calibri" pitchFamily="34" charset="0"/>
                </a:rPr>
                <a:t>    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1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Calibri" pitchFamily="34" charset="0"/>
                </a:rPr>
                <a:t>         </a:t>
              </a:r>
              <a:endPara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27" name="AutoShape 10"/>
            <p:cNvCxnSpPr>
              <a:cxnSpLocks noChangeShapeType="1"/>
            </p:cNvCxnSpPr>
            <p:nvPr/>
          </p:nvCxnSpPr>
          <p:spPr bwMode="auto">
            <a:xfrm>
              <a:off x="2692" y="7503"/>
              <a:ext cx="0" cy="207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9" name="AutoShape 11"/>
            <p:cNvCxnSpPr>
              <a:cxnSpLocks noChangeShapeType="1"/>
            </p:cNvCxnSpPr>
            <p:nvPr/>
          </p:nvCxnSpPr>
          <p:spPr bwMode="auto">
            <a:xfrm flipV="1">
              <a:off x="2692" y="7743"/>
              <a:ext cx="616" cy="82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0" name="AutoShape 12"/>
            <p:cNvCxnSpPr>
              <a:cxnSpLocks noChangeShapeType="1"/>
            </p:cNvCxnSpPr>
            <p:nvPr/>
          </p:nvCxnSpPr>
          <p:spPr bwMode="auto">
            <a:xfrm>
              <a:off x="2692" y="8567"/>
              <a:ext cx="1044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2" name="AutoShape 13"/>
            <p:cNvCxnSpPr>
              <a:cxnSpLocks noChangeShapeType="1"/>
            </p:cNvCxnSpPr>
            <p:nvPr/>
          </p:nvCxnSpPr>
          <p:spPr bwMode="auto">
            <a:xfrm>
              <a:off x="2692" y="8567"/>
              <a:ext cx="616" cy="77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33" name="Group 8"/>
          <p:cNvGrpSpPr>
            <a:grpSpLocks/>
          </p:cNvGrpSpPr>
          <p:nvPr/>
        </p:nvGrpSpPr>
        <p:grpSpPr bwMode="auto">
          <a:xfrm>
            <a:off x="3429000" y="1295400"/>
            <a:ext cx="2514600" cy="2438400"/>
            <a:chOff x="1689" y="7503"/>
            <a:chExt cx="2047" cy="2076"/>
          </a:xfrm>
        </p:grpSpPr>
        <p:sp>
          <p:nvSpPr>
            <p:cNvPr id="34" name="Oval 9"/>
            <p:cNvSpPr>
              <a:spLocks noChangeArrowheads="1"/>
            </p:cNvSpPr>
            <p:nvPr/>
          </p:nvSpPr>
          <p:spPr bwMode="auto">
            <a:xfrm>
              <a:off x="1689" y="7503"/>
              <a:ext cx="2047" cy="207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1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Calibri" pitchFamily="34" charset="0"/>
                </a:rPr>
                <a:t>              A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1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Calibri" pitchFamily="34" charset="0"/>
                </a:rPr>
                <a:t>U                 D </a:t>
              </a:r>
            </a:p>
            <a:p>
              <a:pPr marL="457200" marR="0" lvl="1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1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Calibri" pitchFamily="34" charset="0"/>
                </a:rPr>
                <a:t>             C                            	</a:t>
              </a:r>
              <a:r>
                <a:rPr lang="en-US" sz="2400" b="1" dirty="0" smtClean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</a:rPr>
                <a:t>N</a:t>
              </a:r>
              <a:r>
                <a:rPr kumimoji="0" lang="en-US" sz="2400" b="1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Calibri" pitchFamily="34" charset="0"/>
                </a:rPr>
                <a:t>    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1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Calibri" pitchFamily="34" charset="0"/>
                </a:rPr>
                <a:t>         </a:t>
              </a:r>
              <a:endPara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35" name="AutoShape 10"/>
            <p:cNvCxnSpPr>
              <a:cxnSpLocks noChangeShapeType="1"/>
            </p:cNvCxnSpPr>
            <p:nvPr/>
          </p:nvCxnSpPr>
          <p:spPr bwMode="auto">
            <a:xfrm>
              <a:off x="2692" y="7503"/>
              <a:ext cx="0" cy="207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6" name="AutoShape 11"/>
            <p:cNvCxnSpPr>
              <a:cxnSpLocks noChangeShapeType="1"/>
            </p:cNvCxnSpPr>
            <p:nvPr/>
          </p:nvCxnSpPr>
          <p:spPr bwMode="auto">
            <a:xfrm flipV="1">
              <a:off x="2692" y="7743"/>
              <a:ext cx="616" cy="82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7" name="AutoShape 12"/>
            <p:cNvCxnSpPr>
              <a:cxnSpLocks noChangeShapeType="1"/>
            </p:cNvCxnSpPr>
            <p:nvPr/>
          </p:nvCxnSpPr>
          <p:spPr bwMode="auto">
            <a:xfrm>
              <a:off x="2692" y="8567"/>
              <a:ext cx="1044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9" name="AutoShape 13"/>
            <p:cNvCxnSpPr>
              <a:cxnSpLocks noChangeShapeType="1"/>
            </p:cNvCxnSpPr>
            <p:nvPr/>
          </p:nvCxnSpPr>
          <p:spPr bwMode="auto">
            <a:xfrm>
              <a:off x="2692" y="8567"/>
              <a:ext cx="616" cy="77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  <p:grpSp>
        <p:nvGrpSpPr>
          <p:cNvPr id="42" name="Group 8"/>
          <p:cNvGrpSpPr>
            <a:grpSpLocks/>
          </p:cNvGrpSpPr>
          <p:nvPr/>
        </p:nvGrpSpPr>
        <p:grpSpPr bwMode="auto">
          <a:xfrm>
            <a:off x="6248400" y="1295400"/>
            <a:ext cx="2514600" cy="2438400"/>
            <a:chOff x="1689" y="7503"/>
            <a:chExt cx="2047" cy="2076"/>
          </a:xfrm>
        </p:grpSpPr>
        <p:sp>
          <p:nvSpPr>
            <p:cNvPr id="43" name="Oval 9"/>
            <p:cNvSpPr>
              <a:spLocks noChangeArrowheads="1"/>
            </p:cNvSpPr>
            <p:nvPr/>
          </p:nvSpPr>
          <p:spPr bwMode="auto">
            <a:xfrm>
              <a:off x="1689" y="7503"/>
              <a:ext cx="2047" cy="2076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1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Calibri" pitchFamily="34" charset="0"/>
                </a:rPr>
                <a:t>              A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1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Calibri" pitchFamily="34" charset="0"/>
                </a:rPr>
                <a:t>U                 B </a:t>
              </a:r>
            </a:p>
            <a:p>
              <a:pPr marL="457200" marR="0" lvl="1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60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1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Calibri" pitchFamily="34" charset="0"/>
                </a:rPr>
                <a:t>             C                            	</a:t>
              </a:r>
              <a:r>
                <a:rPr lang="en-US" sz="2400" b="1" dirty="0" smtClean="0">
                  <a:solidFill>
                    <a:schemeClr val="bg1">
                      <a:lumMod val="50000"/>
                    </a:schemeClr>
                  </a:solidFill>
                  <a:latin typeface="Calibri" pitchFamily="34" charset="0"/>
                </a:rPr>
                <a:t>N</a:t>
              </a:r>
              <a:r>
                <a:rPr kumimoji="0" lang="en-US" sz="2400" b="1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Calibri" pitchFamily="34" charset="0"/>
                </a:rPr>
                <a:t>     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en-US" sz="2400" b="1" i="0" u="none" strike="noStrike" cap="none" normalizeH="0" baseline="0" dirty="0" smtClean="0">
                  <a:ln>
                    <a:noFill/>
                  </a:ln>
                  <a:solidFill>
                    <a:schemeClr val="bg1">
                      <a:lumMod val="50000"/>
                    </a:schemeClr>
                  </a:solidFill>
                  <a:effectLst/>
                  <a:latin typeface="Calibri" pitchFamily="34" charset="0"/>
                </a:rPr>
                <a:t>         </a:t>
              </a:r>
              <a:endPara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44" name="AutoShape 10"/>
            <p:cNvCxnSpPr>
              <a:cxnSpLocks noChangeShapeType="1"/>
            </p:cNvCxnSpPr>
            <p:nvPr/>
          </p:nvCxnSpPr>
          <p:spPr bwMode="auto">
            <a:xfrm>
              <a:off x="2692" y="7503"/>
              <a:ext cx="0" cy="207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5" name="AutoShape 11"/>
            <p:cNvCxnSpPr>
              <a:cxnSpLocks noChangeShapeType="1"/>
            </p:cNvCxnSpPr>
            <p:nvPr/>
          </p:nvCxnSpPr>
          <p:spPr bwMode="auto">
            <a:xfrm flipV="1">
              <a:off x="2692" y="7743"/>
              <a:ext cx="616" cy="82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6" name="AutoShape 12"/>
            <p:cNvCxnSpPr>
              <a:cxnSpLocks noChangeShapeType="1"/>
            </p:cNvCxnSpPr>
            <p:nvPr/>
          </p:nvCxnSpPr>
          <p:spPr bwMode="auto">
            <a:xfrm>
              <a:off x="2692" y="8567"/>
              <a:ext cx="1044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47" name="AutoShape 13"/>
            <p:cNvCxnSpPr>
              <a:cxnSpLocks noChangeShapeType="1"/>
            </p:cNvCxnSpPr>
            <p:nvPr/>
          </p:nvCxnSpPr>
          <p:spPr bwMode="auto">
            <a:xfrm>
              <a:off x="2692" y="8567"/>
              <a:ext cx="616" cy="77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458200" cy="1143000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 smtClean="0"/>
              <a:t>How to establish the cause of a disease?</a:t>
            </a:r>
            <a:endParaRPr lang="en-US" sz="3200" dirty="0"/>
          </a:p>
        </p:txBody>
      </p:sp>
      <p:sp>
        <p:nvSpPr>
          <p:cNvPr id="8201" name="Oval 9"/>
          <p:cNvSpPr>
            <a:spLocks noChangeArrowheads="1"/>
          </p:cNvSpPr>
          <p:nvPr/>
        </p:nvSpPr>
        <p:spPr bwMode="auto">
          <a:xfrm>
            <a:off x="1143000" y="1447800"/>
            <a:ext cx="5334000" cy="9144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Calibri" pitchFamily="34" charset="0"/>
                <a:ea typeface="Times New Roman" pitchFamily="18" charset="0"/>
                <a:cs typeface="FrutigerLTStd-LightCn"/>
              </a:rPr>
              <a:t>Could it be due to selection or measurement bias?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198" name="Oval 6"/>
          <p:cNvSpPr>
            <a:spLocks noChangeArrowheads="1"/>
          </p:cNvSpPr>
          <p:nvPr/>
        </p:nvSpPr>
        <p:spPr bwMode="auto">
          <a:xfrm>
            <a:off x="762000" y="2743200"/>
            <a:ext cx="6477000" cy="8382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Calibri" pitchFamily="34" charset="0"/>
                <a:ea typeface="Times New Roman" pitchFamily="18" charset="0"/>
                <a:cs typeface="FrutigerLTStd-LightCn"/>
              </a:rPr>
              <a:t>Could it be due to confounding?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194" name="Oval 2"/>
          <p:cNvSpPr>
            <a:spLocks noChangeArrowheads="1"/>
          </p:cNvSpPr>
          <p:nvPr/>
        </p:nvSpPr>
        <p:spPr bwMode="auto">
          <a:xfrm>
            <a:off x="1828800" y="5257800"/>
            <a:ext cx="3657600" cy="6731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Calibri" pitchFamily="34" charset="0"/>
                <a:ea typeface="Times New Roman" pitchFamily="18" charset="0"/>
                <a:cs typeface="FrutigerLTStd-LightCn"/>
              </a:rPr>
              <a:t>Could it be causal?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196" name="Oval 4"/>
          <p:cNvSpPr>
            <a:spLocks noChangeArrowheads="1"/>
          </p:cNvSpPr>
          <p:nvPr/>
        </p:nvSpPr>
        <p:spPr bwMode="auto">
          <a:xfrm>
            <a:off x="1981200" y="3886200"/>
            <a:ext cx="3810000" cy="990601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231F20"/>
                </a:solidFill>
                <a:effectLst/>
                <a:latin typeface="Calibri" pitchFamily="34" charset="0"/>
                <a:ea typeface="Times New Roman" pitchFamily="18" charset="0"/>
                <a:cs typeface="FrutigerLTStd-LightCn"/>
              </a:rPr>
              <a:t>Could it be a result of chance?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197" name="AutoShape 5"/>
          <p:cNvSpPr>
            <a:spLocks noChangeShapeType="1"/>
          </p:cNvSpPr>
          <p:nvPr/>
        </p:nvSpPr>
        <p:spPr bwMode="auto">
          <a:xfrm>
            <a:off x="2625725" y="547688"/>
            <a:ext cx="6350" cy="268287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95" name="AutoShape 3"/>
          <p:cNvSpPr>
            <a:spLocks noChangeShapeType="1"/>
          </p:cNvSpPr>
          <p:nvPr/>
        </p:nvSpPr>
        <p:spPr bwMode="auto">
          <a:xfrm>
            <a:off x="2638425" y="520700"/>
            <a:ext cx="6350" cy="26193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93" name="AutoShape 1"/>
          <p:cNvSpPr>
            <a:spLocks noChangeShapeType="1"/>
          </p:cNvSpPr>
          <p:nvPr/>
        </p:nvSpPr>
        <p:spPr bwMode="auto">
          <a:xfrm>
            <a:off x="2638425" y="627063"/>
            <a:ext cx="6350" cy="3143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199" name="AutoShape 7"/>
          <p:cNvSpPr>
            <a:spLocks noChangeShapeType="1"/>
          </p:cNvSpPr>
          <p:nvPr/>
        </p:nvSpPr>
        <p:spPr bwMode="auto">
          <a:xfrm>
            <a:off x="2644775" y="457200"/>
            <a:ext cx="6350" cy="31432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206" name="Rectangle 14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GoudySansStd-Book"/>
                <a:cs typeface="Times New Roman" pitchFamily="18" charset="0"/>
              </a:rPr>
              <a:t>							</a:t>
            </a:r>
            <a:endParaRPr kumimoji="0" lang="en-US" sz="9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209" name="Rectangle 17"/>
          <p:cNvSpPr>
            <a:spLocks noChangeArrowheads="1"/>
          </p:cNvSpPr>
          <p:nvPr/>
        </p:nvSpPr>
        <p:spPr bwMode="auto">
          <a:xfrm>
            <a:off x="-1694974" y="1905000"/>
            <a:ext cx="6647974" cy="11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GoudySansStd-Book"/>
                <a:cs typeface="Times New Roman" pitchFamily="18" charset="0"/>
              </a:rPr>
              <a:t>						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GoudySansStd-Book"/>
                <a:cs typeface="Times New Roman" pitchFamily="18" charset="0"/>
              </a:rPr>
              <a:t>No	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210" name="Rectangle 18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212" name="Rectangle 20"/>
          <p:cNvSpPr>
            <a:spLocks noChangeArrowheads="1"/>
          </p:cNvSpPr>
          <p:nvPr/>
        </p:nvSpPr>
        <p:spPr bwMode="auto">
          <a:xfrm>
            <a:off x="-1600200" y="4648200"/>
            <a:ext cx="7359579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GoudySansStd-Book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GoudySansStd-Book"/>
                <a:cs typeface="Times New Roman" pitchFamily="18" charset="0"/>
              </a:rPr>
              <a:t>						 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GoudySansStd-Book"/>
                <a:cs typeface="Times New Roman" pitchFamily="18" charset="0"/>
              </a:rPr>
              <a:t>Probably not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8213" name="Rectangle 21"/>
          <p:cNvSpPr>
            <a:spLocks noChangeArrowheads="1"/>
          </p:cNvSpPr>
          <p:nvPr/>
        </p:nvSpPr>
        <p:spPr bwMode="auto">
          <a:xfrm>
            <a:off x="1066800" y="5748516"/>
            <a:ext cx="6477000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</a:t>
            </a:r>
            <a:r>
              <a:rPr kumimoji="0" lang="en-US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Apply guidelines and make judgment</a:t>
            </a:r>
            <a:endParaRPr kumimoji="0" lang="en-US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4513" name="Rectangle 1"/>
          <p:cNvSpPr>
            <a:spLocks noChangeArrowheads="1"/>
          </p:cNvSpPr>
          <p:nvPr/>
        </p:nvSpPr>
        <p:spPr bwMode="auto">
          <a:xfrm>
            <a:off x="2362200" y="685800"/>
            <a:ext cx="3508717" cy="461665"/>
          </a:xfrm>
          <a:prstGeom prst="rect">
            <a:avLst/>
          </a:prstGeom>
          <a:noFill/>
          <a:ln w="9525" cmpd="sng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GoudySansStd-Book"/>
                <a:cs typeface="Times New Roman" pitchFamily="18" charset="0"/>
              </a:rPr>
              <a:t>OBSERVED ASSOCIATION?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0" name="Down Arrow 19"/>
          <p:cNvSpPr/>
          <p:nvPr/>
        </p:nvSpPr>
        <p:spPr bwMode="auto">
          <a:xfrm>
            <a:off x="3505200" y="1066800"/>
            <a:ext cx="228600" cy="381000"/>
          </a:xfrm>
          <a:prstGeom prst="down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</a:endParaRPr>
          </a:p>
        </p:txBody>
      </p:sp>
      <p:sp>
        <p:nvSpPr>
          <p:cNvPr id="21" name="Down Arrow 20"/>
          <p:cNvSpPr/>
          <p:nvPr/>
        </p:nvSpPr>
        <p:spPr bwMode="auto">
          <a:xfrm>
            <a:off x="3581400" y="2362200"/>
            <a:ext cx="228600" cy="381000"/>
          </a:xfrm>
          <a:prstGeom prst="down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</a:endParaRPr>
          </a:p>
        </p:txBody>
      </p:sp>
      <p:sp>
        <p:nvSpPr>
          <p:cNvPr id="22" name="Down Arrow 21"/>
          <p:cNvSpPr/>
          <p:nvPr/>
        </p:nvSpPr>
        <p:spPr bwMode="auto">
          <a:xfrm>
            <a:off x="3581400" y="3505200"/>
            <a:ext cx="228600" cy="381000"/>
          </a:xfrm>
          <a:prstGeom prst="down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</a:endParaRPr>
          </a:p>
        </p:txBody>
      </p:sp>
      <p:sp>
        <p:nvSpPr>
          <p:cNvPr id="23" name="Down Arrow 22"/>
          <p:cNvSpPr/>
          <p:nvPr/>
        </p:nvSpPr>
        <p:spPr bwMode="auto">
          <a:xfrm>
            <a:off x="3581400" y="4800600"/>
            <a:ext cx="228600" cy="381000"/>
          </a:xfrm>
          <a:prstGeom prst="down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</a:endParaRPr>
          </a:p>
        </p:txBody>
      </p:sp>
      <p:sp>
        <p:nvSpPr>
          <p:cNvPr id="24" name="Down Arrow 23"/>
          <p:cNvSpPr/>
          <p:nvPr/>
        </p:nvSpPr>
        <p:spPr bwMode="auto">
          <a:xfrm>
            <a:off x="3581400" y="5867400"/>
            <a:ext cx="228600" cy="381000"/>
          </a:xfrm>
          <a:prstGeom prst="downArrow">
            <a:avLst/>
          </a:prstGeom>
          <a:solidFill>
            <a:schemeClr val="tx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</a:endParaRPr>
          </a:p>
        </p:txBody>
      </p:sp>
      <p:sp>
        <p:nvSpPr>
          <p:cNvPr id="26" name="Rectangle 17"/>
          <p:cNvSpPr>
            <a:spLocks noChangeArrowheads="1"/>
          </p:cNvSpPr>
          <p:nvPr/>
        </p:nvSpPr>
        <p:spPr bwMode="auto">
          <a:xfrm>
            <a:off x="-1600200" y="3048000"/>
            <a:ext cx="6647974" cy="115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GoudySansStd-Book"/>
                <a:cs typeface="Times New Roman" pitchFamily="18" charset="0"/>
              </a:rPr>
              <a:t>						</a:t>
            </a: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GoudySansStd-Book"/>
                <a:cs typeface="Times New Roman" pitchFamily="18" charset="0"/>
              </a:rPr>
              <a:t>No	</a:t>
            </a: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400050"/>
            <a:ext cx="9144000" cy="1143000"/>
          </a:xfrm>
        </p:spPr>
        <p:txBody>
          <a:bodyPr/>
          <a:lstStyle/>
          <a:p>
            <a:r>
              <a:rPr lang="en-US" sz="2400" dirty="0" smtClean="0"/>
              <a:t>Appling guidelines (Hills criteria/Guidelines for causation) and making judgment regarding causation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6200" y="1066799"/>
          <a:ext cx="8991600" cy="5712390"/>
        </p:xfrm>
        <a:graphic>
          <a:graphicData uri="http://schemas.openxmlformats.org/drawingml/2006/table">
            <a:tbl>
              <a:tblPr/>
              <a:tblGrid>
                <a:gridCol w="2362200"/>
                <a:gridCol w="6629400"/>
              </a:tblGrid>
              <a:tr h="40822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300" dirty="0">
                          <a:latin typeface="Times New Roman"/>
                          <a:ea typeface="Times New Roman"/>
                          <a:cs typeface="Times New Roman"/>
                        </a:rPr>
                        <a:t>Temporal relation</a:t>
                      </a:r>
                      <a:endParaRPr lang="en-US" sz="23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300" dirty="0">
                          <a:latin typeface="Times New Roman"/>
                          <a:ea typeface="Times New Roman"/>
                          <a:cs typeface="Times New Roman"/>
                        </a:rPr>
                        <a:t>Does the cause precede the effect? (essential)</a:t>
                      </a:r>
                      <a:endParaRPr lang="en-US" sz="23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2191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300" dirty="0">
                          <a:latin typeface="Times New Roman"/>
                          <a:ea typeface="Times New Roman"/>
                          <a:cs typeface="Times New Roman"/>
                        </a:rPr>
                        <a:t>Plausibility</a:t>
                      </a:r>
                      <a:endParaRPr lang="en-US" sz="23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300" dirty="0">
                          <a:latin typeface="Times New Roman"/>
                          <a:ea typeface="Times New Roman"/>
                          <a:cs typeface="Times New Roman"/>
                        </a:rPr>
                        <a:t>Is the association consistent with other knowledge? (mechanism of action; evidence from experimental animals)</a:t>
                      </a:r>
                      <a:endParaRPr lang="en-US" sz="23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22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300" dirty="0">
                          <a:latin typeface="Times New Roman"/>
                          <a:ea typeface="Times New Roman"/>
                          <a:cs typeface="Times New Roman"/>
                        </a:rPr>
                        <a:t>Consistency</a:t>
                      </a:r>
                      <a:endParaRPr lang="en-US" sz="23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300" dirty="0">
                          <a:latin typeface="Times New Roman"/>
                          <a:ea typeface="Times New Roman"/>
                          <a:cs typeface="Times New Roman"/>
                        </a:rPr>
                        <a:t>Have similar results been shown in other studies?</a:t>
                      </a:r>
                      <a:endParaRPr lang="en-US" sz="23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64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300">
                          <a:latin typeface="Times New Roman"/>
                          <a:ea typeface="Times New Roman"/>
                          <a:cs typeface="Times New Roman"/>
                        </a:rPr>
                        <a:t>Strength</a:t>
                      </a:r>
                      <a:endParaRPr lang="en-US" sz="23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300" dirty="0">
                          <a:latin typeface="Times New Roman"/>
                          <a:ea typeface="Times New Roman"/>
                          <a:cs typeface="Times New Roman"/>
                        </a:rPr>
                        <a:t>What is the strength of the association between the cause and the effect? (relative risk)</a:t>
                      </a:r>
                      <a:endParaRPr lang="en-US" sz="23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64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300">
                          <a:latin typeface="Times New Roman"/>
                          <a:ea typeface="Times New Roman"/>
                          <a:cs typeface="Times New Roman"/>
                        </a:rPr>
                        <a:t>Dose–response relationship</a:t>
                      </a:r>
                      <a:endParaRPr lang="en-US" sz="23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300" dirty="0">
                          <a:latin typeface="Times New Roman"/>
                          <a:ea typeface="Times New Roman"/>
                          <a:cs typeface="Times New Roman"/>
                        </a:rPr>
                        <a:t>Is increased exposure to the possible cause associated with increased effect?</a:t>
                      </a:r>
                      <a:endParaRPr lang="en-US" sz="23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64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300" dirty="0">
                          <a:latin typeface="Times New Roman"/>
                          <a:ea typeface="Times New Roman"/>
                          <a:cs typeface="Times New Roman"/>
                        </a:rPr>
                        <a:t>Reversibility</a:t>
                      </a:r>
                      <a:endParaRPr lang="en-US" sz="23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300" dirty="0">
                          <a:latin typeface="Times New Roman"/>
                          <a:ea typeface="Times New Roman"/>
                          <a:cs typeface="Times New Roman"/>
                        </a:rPr>
                        <a:t>Does the removal of a possible cause lead to reduction of disease risk?</a:t>
                      </a:r>
                      <a:endParaRPr lang="en-US" sz="23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8225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300" dirty="0">
                          <a:latin typeface="Times New Roman"/>
                          <a:ea typeface="Times New Roman"/>
                          <a:cs typeface="Times New Roman"/>
                        </a:rPr>
                        <a:t>Study design</a:t>
                      </a:r>
                      <a:endParaRPr lang="en-US" sz="23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300" dirty="0">
                          <a:latin typeface="Times New Roman"/>
                          <a:ea typeface="Times New Roman"/>
                          <a:cs typeface="Times New Roman"/>
                        </a:rPr>
                        <a:t>Is the evidence based on a strong study design?</a:t>
                      </a:r>
                      <a:endParaRPr lang="en-US" sz="23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6450"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300" dirty="0">
                          <a:latin typeface="Times New Roman"/>
                          <a:ea typeface="Times New Roman"/>
                          <a:cs typeface="Times New Roman"/>
                        </a:rPr>
                        <a:t>Judging </a:t>
                      </a:r>
                      <a:r>
                        <a:rPr lang="en-US" sz="2300" dirty="0" smtClean="0">
                          <a:latin typeface="Times New Roman"/>
                          <a:ea typeface="Times New Roman"/>
                          <a:cs typeface="Times New Roman"/>
                        </a:rPr>
                        <a:t> the evidence</a:t>
                      </a:r>
                      <a:endParaRPr lang="en-US" sz="23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just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300" dirty="0">
                          <a:latin typeface="Times New Roman"/>
                          <a:ea typeface="Times New Roman"/>
                          <a:cs typeface="Times New Roman"/>
                        </a:rPr>
                        <a:t>How many lines of evidence lead to the conclusion?</a:t>
                      </a:r>
                      <a:endParaRPr lang="en-US" sz="23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5784" marR="657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-228600"/>
            <a:ext cx="9144000" cy="1143000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en-US" sz="3000" dirty="0" smtClean="0"/>
              <a:t>Temporal relationship (Relationship with time)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458200" cy="4114800"/>
          </a:xfrm>
        </p:spPr>
        <p:txBody>
          <a:bodyPr/>
          <a:lstStyle/>
          <a:p>
            <a:r>
              <a:rPr lang="en-US" sz="2400" b="1" dirty="0" smtClean="0"/>
              <a:t>Cause must precede the effect. (</a:t>
            </a:r>
            <a:r>
              <a:rPr lang="en-US" sz="24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Essential)</a:t>
            </a:r>
            <a:r>
              <a:rPr lang="en-US" sz="2400" dirty="0" smtClean="0"/>
              <a:t> </a:t>
            </a:r>
            <a:endParaRPr lang="en-US" sz="2400" b="1" dirty="0" smtClean="0"/>
          </a:p>
          <a:p>
            <a:pPr>
              <a:buNone/>
            </a:pPr>
            <a:r>
              <a:rPr lang="en-US" sz="2400" dirty="0" smtClean="0"/>
              <a:t>Which is cart &amp; Which </a:t>
            </a:r>
            <a:r>
              <a:rPr lang="en-US" sz="2400" dirty="0" err="1" smtClean="0"/>
              <a:t>hourse</a:t>
            </a:r>
            <a:r>
              <a:rPr lang="en-US" sz="2400" dirty="0" smtClean="0"/>
              <a:t>?   </a:t>
            </a:r>
          </a:p>
          <a:p>
            <a:pPr>
              <a:buNone/>
            </a:pPr>
            <a:r>
              <a:rPr lang="en-US" sz="2400" dirty="0" smtClean="0"/>
              <a:t>Drinking contaminated water      occurrence of diarrhea</a:t>
            </a:r>
          </a:p>
          <a:p>
            <a:pPr>
              <a:buNone/>
            </a:pPr>
            <a:r>
              <a:rPr lang="en-US" sz="2400" dirty="0" smtClean="0"/>
              <a:t>However many chronic cases, because of insidious onset and ignorance of precise induction period, it become hard to establish a temporal sequence as which comes first -the suspected agent or disease.</a:t>
            </a:r>
            <a:endParaRPr lang="en-US" sz="2400" dirty="0"/>
          </a:p>
        </p:txBody>
      </p:sp>
      <p:pic>
        <p:nvPicPr>
          <p:cNvPr id="4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4114800"/>
            <a:ext cx="65532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6" name="Straight Arrow Connector 5"/>
          <p:cNvCxnSpPr/>
          <p:nvPr/>
        </p:nvCxnSpPr>
        <p:spPr bwMode="auto">
          <a:xfrm>
            <a:off x="4114800" y="2362200"/>
            <a:ext cx="3048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b="1" dirty="0" smtClean="0"/>
              <a:t>2. </a:t>
            </a:r>
            <a:r>
              <a:rPr lang="en-US" sz="3000" dirty="0" smtClean="0"/>
              <a:t>. </a:t>
            </a:r>
            <a:r>
              <a:rPr lang="en-US" sz="3000" b="1" dirty="0" smtClean="0"/>
              <a:t> Plausibility ( Biological plausibility)</a:t>
            </a:r>
            <a:r>
              <a:rPr lang="en-US" sz="3000" dirty="0" smtClean="0"/>
              <a:t/>
            </a:r>
            <a:br>
              <a:rPr lang="en-US" sz="3000" dirty="0" smtClean="0"/>
            </a:b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Consistent with biological knowledge of day</a:t>
            </a:r>
          </a:p>
          <a:p>
            <a:endParaRPr lang="en-US" sz="2800" dirty="0" smtClean="0"/>
          </a:p>
          <a:p>
            <a:r>
              <a:rPr lang="en-US" sz="2800" dirty="0" smtClean="0"/>
              <a:t>Smoking causing lung cancer</a:t>
            </a:r>
          </a:p>
          <a:p>
            <a:endParaRPr lang="en-US" sz="2800" dirty="0" smtClean="0"/>
          </a:p>
          <a:p>
            <a:r>
              <a:rPr lang="en-US" sz="2800" dirty="0" smtClean="0"/>
              <a:t>Smoking  causes skin cancer?</a:t>
            </a:r>
          </a:p>
          <a:p>
            <a:endParaRPr lang="en-US" sz="2800" dirty="0" smtClean="0"/>
          </a:p>
          <a:p>
            <a:r>
              <a:rPr lang="en-US" sz="2800" dirty="0" smtClean="0"/>
              <a:t>Lack of plausibility may simply reflect lack of scientific knowledge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000" b="1" dirty="0" smtClean="0"/>
              <a:t>3. Consistency of association</a:t>
            </a:r>
            <a:r>
              <a:rPr lang="en-US" sz="3000" dirty="0" smtClean="0"/>
              <a:t/>
            </a:r>
            <a:br>
              <a:rPr lang="en-US" sz="3000" dirty="0" smtClean="0"/>
            </a:b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771650"/>
            <a:ext cx="8610600" cy="4114800"/>
          </a:xfrm>
        </p:spPr>
        <p:txBody>
          <a:bodyPr/>
          <a:lstStyle/>
          <a:p>
            <a:r>
              <a:rPr lang="en-US" sz="2800" dirty="0" smtClean="0">
                <a:solidFill>
                  <a:schemeClr val="tx2"/>
                </a:solidFill>
              </a:rPr>
              <a:t>Different persons</a:t>
            </a:r>
            <a:r>
              <a:rPr lang="en-US" sz="2800" dirty="0" smtClean="0"/>
              <a:t>, in </a:t>
            </a:r>
            <a:r>
              <a:rPr lang="en-US" sz="2800" dirty="0" smtClean="0">
                <a:solidFill>
                  <a:schemeClr val="tx2"/>
                </a:solidFill>
              </a:rPr>
              <a:t>Different places</a:t>
            </a:r>
            <a:r>
              <a:rPr lang="en-US" sz="2800" dirty="0" smtClean="0"/>
              <a:t>, in </a:t>
            </a:r>
            <a:r>
              <a:rPr lang="en-US" sz="2800" dirty="0" smtClean="0">
                <a:solidFill>
                  <a:schemeClr val="tx2"/>
                </a:solidFill>
              </a:rPr>
              <a:t>Different circumstances &amp; times </a:t>
            </a:r>
            <a:r>
              <a:rPr lang="en-US" sz="2800" dirty="0" smtClean="0"/>
              <a:t>by </a:t>
            </a:r>
            <a:r>
              <a:rPr lang="en-US" sz="2800" dirty="0" smtClean="0">
                <a:solidFill>
                  <a:schemeClr val="tx2"/>
                </a:solidFill>
              </a:rPr>
              <a:t>Different method </a:t>
            </a:r>
            <a:r>
              <a:rPr lang="en-US" sz="2800" dirty="0" smtClean="0"/>
              <a:t>(by various types studies) is established the </a:t>
            </a:r>
            <a:r>
              <a:rPr lang="en-US" sz="2800" dirty="0" smtClean="0">
                <a:solidFill>
                  <a:schemeClr val="tx2"/>
                </a:solidFill>
              </a:rPr>
              <a:t>Same result</a:t>
            </a:r>
            <a:r>
              <a:rPr lang="en-US" sz="2800" dirty="0" smtClean="0"/>
              <a:t> by </a:t>
            </a:r>
            <a:r>
              <a:rPr lang="en-US" sz="2800" dirty="0" smtClean="0">
                <a:solidFill>
                  <a:schemeClr val="tx2"/>
                </a:solidFill>
              </a:rPr>
              <a:t>several studies</a:t>
            </a:r>
            <a:r>
              <a:rPr lang="en-US" sz="2800" dirty="0" smtClean="0"/>
              <a:t>.</a:t>
            </a:r>
          </a:p>
          <a:p>
            <a:endParaRPr lang="en-US" sz="2800" dirty="0" smtClean="0"/>
          </a:p>
          <a:p>
            <a:r>
              <a:rPr lang="en-US" sz="2800" dirty="0" smtClean="0"/>
              <a:t>Cigarette smoking and lung cancer. More than 50  retrospective studies and at least nine  prospective studies </a:t>
            </a:r>
          </a:p>
          <a:p>
            <a:endParaRPr lang="en-US" sz="2800" dirty="0" smtClean="0"/>
          </a:p>
          <a:p>
            <a:endParaRPr lang="en-US" sz="2800" i="1" dirty="0" smtClean="0"/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Definitions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71650"/>
            <a:ext cx="8763000" cy="4114800"/>
          </a:xfrm>
        </p:spPr>
        <p:txBody>
          <a:bodyPr/>
          <a:lstStyle/>
          <a:p>
            <a:endParaRPr lang="en-US" sz="2600" b="1" dirty="0" smtClean="0"/>
          </a:p>
          <a:p>
            <a:endParaRPr lang="en-US" sz="2600" b="1" dirty="0" smtClean="0"/>
          </a:p>
          <a:p>
            <a:r>
              <a:rPr lang="en-US" sz="2600" b="1" dirty="0" smtClean="0">
                <a:solidFill>
                  <a:schemeClr val="tx2"/>
                </a:solidFill>
              </a:rPr>
              <a:t>Association:</a:t>
            </a:r>
            <a:r>
              <a:rPr lang="en-US" sz="2600" dirty="0" smtClean="0"/>
              <a:t>  define as occurrence of two   variable more often than would be expected by chance</a:t>
            </a:r>
          </a:p>
          <a:p>
            <a:endParaRPr lang="en-US" sz="2600" dirty="0" smtClean="0"/>
          </a:p>
          <a:p>
            <a:pPr>
              <a:buNone/>
            </a:pPr>
            <a:endParaRPr lang="en-US" sz="2600" dirty="0" smtClean="0"/>
          </a:p>
          <a:p>
            <a:r>
              <a:rPr lang="en-US" sz="2600" b="1" dirty="0" smtClean="0">
                <a:solidFill>
                  <a:schemeClr val="tx2"/>
                </a:solidFill>
              </a:rPr>
              <a:t>Causal association</a:t>
            </a:r>
            <a:r>
              <a:rPr lang="en-US" sz="2600" b="1" dirty="0" smtClean="0"/>
              <a:t>:</a:t>
            </a:r>
            <a:r>
              <a:rPr lang="en-US" sz="2600" dirty="0" smtClean="0"/>
              <a:t> when cause and effect relation is seen.</a:t>
            </a:r>
          </a:p>
          <a:p>
            <a:endParaRPr lang="en-US" sz="2600" dirty="0" smtClean="0"/>
          </a:p>
          <a:p>
            <a:endParaRPr lang="en-US" sz="2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76200"/>
            <a:ext cx="9372600" cy="1143000"/>
          </a:xfrm>
        </p:spPr>
        <p:txBody>
          <a:bodyPr/>
          <a:lstStyle/>
          <a:p>
            <a:pPr algn="l">
              <a:spcBef>
                <a:spcPts val="0"/>
              </a:spcBef>
              <a:spcAft>
                <a:spcPts val="0"/>
              </a:spcAft>
            </a:pPr>
            <a:r>
              <a:rPr lang="en-US" sz="2400" dirty="0" smtClean="0"/>
              <a:t>Meta-analysis of the relative risk of cleft palate in the offspring of mothers who smoked during pregnancy compared with the offspring of mothers who did not smoke</a:t>
            </a:r>
            <a:endParaRPr lang="en-US" sz="2400" dirty="0"/>
          </a:p>
        </p:txBody>
      </p:sp>
      <p:pic>
        <p:nvPicPr>
          <p:cNvPr id="4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219200"/>
            <a:ext cx="8763000" cy="548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4  .  Strength of association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686800" cy="4114800"/>
          </a:xfrm>
        </p:spPr>
        <p:txBody>
          <a:bodyPr/>
          <a:lstStyle/>
          <a:p>
            <a:r>
              <a:rPr lang="en-US" dirty="0" smtClean="0"/>
              <a:t>Relative risks/Odds ratio greater than 2 can be considered strong</a:t>
            </a:r>
          </a:p>
          <a:p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990600" y="2987040"/>
          <a:ext cx="7086600" cy="31089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/>
                <a:gridCol w="5334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Risk ratio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Interpretation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&lt; 1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 Protective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   0.9-1.1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No association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baseline="0" dirty="0" smtClean="0"/>
                        <a:t>  </a:t>
                      </a:r>
                      <a:r>
                        <a:rPr lang="en-US" sz="2800" dirty="0" smtClean="0"/>
                        <a:t>1.2- 1.6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Weak Causal association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1.7-</a:t>
                      </a:r>
                      <a:r>
                        <a:rPr lang="en-US" sz="2800" baseline="0" dirty="0" smtClean="0"/>
                        <a:t> 2.5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moderate causal association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&gt;2.6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Strong causal</a:t>
                      </a:r>
                      <a:r>
                        <a:rPr lang="en-US" sz="2800" baseline="0" dirty="0" smtClean="0"/>
                        <a:t> association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00050"/>
            <a:ext cx="8077200" cy="1143000"/>
          </a:xfrm>
        </p:spPr>
        <p:txBody>
          <a:bodyPr>
            <a:normAutofit fontScale="90000"/>
          </a:bodyPr>
          <a:lstStyle/>
          <a:p>
            <a:r>
              <a:rPr lang="en-US" sz="3300" b="1" dirty="0" smtClean="0"/>
              <a:t>5.   Dose – response relationship </a:t>
            </a:r>
            <a:br>
              <a:rPr lang="en-US" sz="3300" b="1" dirty="0" smtClean="0"/>
            </a:br>
            <a:r>
              <a:rPr lang="en-US" sz="3300" b="1" dirty="0" smtClean="0"/>
              <a:t> ( The Biological gradient )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9144000" cy="4114800"/>
          </a:xfrm>
        </p:spPr>
        <p:txBody>
          <a:bodyPr/>
          <a:lstStyle/>
          <a:p>
            <a:pPr>
              <a:buNone/>
            </a:pPr>
            <a:r>
              <a:rPr lang="en-US" sz="2400" b="1" spc="300" dirty="0" smtClean="0"/>
              <a:t> </a:t>
            </a:r>
            <a:r>
              <a:rPr lang="en-US" sz="2400" b="1" dirty="0" smtClean="0"/>
              <a:t>Death rates from lung cancer (per  1000) by number of cigarettes smoked, British male doctors,  1951 –1961     </a:t>
            </a:r>
            <a:endParaRPr lang="en-US" sz="2400" dirty="0" smtClean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1981200"/>
            <a:ext cx="8763000" cy="472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en-US" b="1" dirty="0" smtClean="0"/>
              <a:t> 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b="1" dirty="0" smtClean="0"/>
              <a:t>6.   Specificity       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One to one association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Critics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15363" name="AutoShape 3"/>
          <p:cNvSpPr>
            <a:spLocks noChangeShapeType="1"/>
          </p:cNvSpPr>
          <p:nvPr/>
        </p:nvSpPr>
        <p:spPr bwMode="auto">
          <a:xfrm flipV="1">
            <a:off x="808038" y="536575"/>
            <a:ext cx="935037" cy="15240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1" name="AutoShape 1"/>
          <p:cNvSpPr>
            <a:spLocks noChangeShapeType="1"/>
          </p:cNvSpPr>
          <p:nvPr/>
        </p:nvSpPr>
        <p:spPr bwMode="auto">
          <a:xfrm>
            <a:off x="808038" y="512763"/>
            <a:ext cx="987425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2" name="AutoShape 2"/>
          <p:cNvSpPr>
            <a:spLocks noChangeShapeType="1"/>
          </p:cNvSpPr>
          <p:nvPr/>
        </p:nvSpPr>
        <p:spPr bwMode="auto">
          <a:xfrm>
            <a:off x="808038" y="512763"/>
            <a:ext cx="1219200" cy="219075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4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15365" name="Rectangle 5"/>
          <p:cNvSpPr>
            <a:spLocks noChangeArrowheads="1"/>
          </p:cNvSpPr>
          <p:nvPr/>
        </p:nvSpPr>
        <p:spPr bwMode="auto">
          <a:xfrm>
            <a:off x="685800" y="5266492"/>
            <a:ext cx="9144000" cy="6771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Haemolytic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                         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Streptococal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tonsilitis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5366" name="Rectangle 6"/>
          <p:cNvSpPr>
            <a:spLocks noChangeArrowheads="1"/>
          </p:cNvSpPr>
          <p:nvPr/>
        </p:nvSpPr>
        <p:spPr bwMode="auto">
          <a:xfrm>
            <a:off x="685800" y="5562600"/>
            <a:ext cx="7086600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Streptococci                                                       						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  <a:cs typeface="Times New Roman" pitchFamily="18" charset="0"/>
              </a:rPr>
              <a:t>Scarlet fever       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                                                          Erysipelas      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</a:p>
        </p:txBody>
      </p:sp>
      <p:cxnSp>
        <p:nvCxnSpPr>
          <p:cNvPr id="11" name="Straight Arrow Connector 10"/>
          <p:cNvCxnSpPr/>
          <p:nvPr/>
        </p:nvCxnSpPr>
        <p:spPr bwMode="auto">
          <a:xfrm>
            <a:off x="2057400" y="5486400"/>
            <a:ext cx="21336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>
            <a:off x="2057400" y="5486400"/>
            <a:ext cx="2286000" cy="609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5" name="Straight Arrow Connector 14"/>
          <p:cNvCxnSpPr/>
          <p:nvPr/>
        </p:nvCxnSpPr>
        <p:spPr bwMode="auto">
          <a:xfrm>
            <a:off x="2057400" y="5486400"/>
            <a:ext cx="2362200" cy="9906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7. Reversibility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990600"/>
            <a:ext cx="9144000" cy="4114800"/>
          </a:xfrm>
        </p:spPr>
        <p:txBody>
          <a:bodyPr/>
          <a:lstStyle/>
          <a:p>
            <a:r>
              <a:rPr lang="en-US" sz="2400" b="1" dirty="0" smtClean="0"/>
              <a:t>Fig 7: Stopping works: cumulative risk of lung cancer mortality</a:t>
            </a:r>
            <a:endParaRPr lang="en-US" sz="2400" dirty="0" smtClean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1447800"/>
            <a:ext cx="7772400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38200" y="6096000"/>
            <a:ext cx="3581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Critics</a:t>
            </a:r>
          </a:p>
          <a:p>
            <a:pPr>
              <a:buFont typeface="Arial" pitchFamily="34" charset="0"/>
              <a:buChar char="•"/>
            </a:pPr>
            <a:r>
              <a:rPr lang="en-US" dirty="0" smtClean="0"/>
              <a:t> </a:t>
            </a:r>
            <a:r>
              <a:rPr lang="en-US" dirty="0" err="1" smtClean="0"/>
              <a:t>eg</a:t>
            </a:r>
            <a:r>
              <a:rPr lang="en-US" dirty="0" smtClean="0"/>
              <a:t> Infection of HIV/ AIDS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77724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300" b="1" dirty="0" smtClean="0">
                <a:effectLst/>
              </a:rPr>
              <a:t>8.  Study design</a:t>
            </a:r>
            <a:r>
              <a:rPr lang="en-US" dirty="0" smtClean="0">
                <a:effectLst/>
              </a:rPr>
              <a:t/>
            </a:r>
            <a:br>
              <a:rPr lang="en-US" dirty="0" smtClean="0">
                <a:effectLst/>
              </a:rPr>
            </a:br>
            <a:endParaRPr lang="en-US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001000" cy="4286250"/>
          </a:xfrm>
        </p:spPr>
        <p:txBody>
          <a:bodyPr/>
          <a:lstStyle/>
          <a:p>
            <a:r>
              <a:rPr lang="en-US" sz="2400" b="1" dirty="0" smtClean="0"/>
              <a:t>Relative ability of different types of study to “prove” causation</a:t>
            </a:r>
            <a:endParaRPr lang="en-US" sz="2400" dirty="0" smtClean="0"/>
          </a:p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4800" y="2514600"/>
            <a:ext cx="83820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3000" b="1" dirty="0" smtClean="0"/>
              <a:t>9</a:t>
            </a:r>
            <a:r>
              <a:rPr lang="en-US" sz="3000" b="1" dirty="0" smtClean="0">
                <a:effectLst/>
              </a:rPr>
              <a:t>. Analogy (= Similarity,  =  reasoning from parallel cases)</a:t>
            </a:r>
            <a:r>
              <a:rPr lang="en-US" sz="3000" dirty="0" smtClean="0"/>
              <a:t/>
            </a:r>
            <a:br>
              <a:rPr lang="en-US" sz="3000" dirty="0" smtClean="0"/>
            </a:b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Judging by analogy</a:t>
            </a:r>
          </a:p>
          <a:p>
            <a:endParaRPr lang="en-US" dirty="0" smtClean="0"/>
          </a:p>
          <a:p>
            <a:r>
              <a:rPr lang="en-US" dirty="0" smtClean="0"/>
              <a:t>known effect of drug thalidomide &amp; rubella in pregnancy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  accepting slighter but similar evidence with another drug or another viral disease </a:t>
            </a:r>
            <a:endParaRPr lang="en-US" dirty="0"/>
          </a:p>
        </p:txBody>
      </p:sp>
      <p:sp>
        <p:nvSpPr>
          <p:cNvPr id="4" name="Down Arrow 3"/>
          <p:cNvSpPr/>
          <p:nvPr/>
        </p:nvSpPr>
        <p:spPr bwMode="auto">
          <a:xfrm>
            <a:off x="2286000" y="4038600"/>
            <a:ext cx="304800" cy="68580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00050"/>
            <a:ext cx="7772400" cy="1955023"/>
          </a:xfrm>
        </p:spPr>
        <p:txBody>
          <a:bodyPr>
            <a:normAutofit/>
          </a:bodyPr>
          <a:lstStyle/>
          <a:p>
            <a:r>
              <a:rPr lang="en-US" b="1" dirty="0" smtClean="0"/>
              <a:t>10.  </a:t>
            </a:r>
            <a:r>
              <a:rPr lang="en-US" sz="3300" b="1" dirty="0" smtClean="0"/>
              <a:t>Coherence of association &amp;   Judging the evidence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71650"/>
            <a:ext cx="8915400" cy="4114800"/>
          </a:xfrm>
        </p:spPr>
        <p:txBody>
          <a:bodyPr/>
          <a:lstStyle/>
          <a:p>
            <a:r>
              <a:rPr lang="en-US" sz="2400" dirty="0" smtClean="0"/>
              <a:t>Based on available evidence or should be coherence with known facts that are thought to be relevant: uncertainty always remains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r>
              <a:rPr lang="en-US" sz="2400" dirty="0" smtClean="0"/>
              <a:t>Correct temporal relationship is essential; then greatest weight may be given to plausibility, consistency and the dose–response relationship. The likelihood of a causal association is heightened when many different types of evidence lead to the same conclusion. </a:t>
            </a:r>
            <a:endParaRPr lang="en-US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Critics on Hill’s guideline on causation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71650"/>
            <a:ext cx="8382000" cy="4114800"/>
          </a:xfrm>
        </p:spPr>
        <p:txBody>
          <a:bodyPr/>
          <a:lstStyle/>
          <a:p>
            <a:r>
              <a:rPr lang="en-US" dirty="0" smtClean="0"/>
              <a:t>Criteria Vs Guidelines Vs consideration</a:t>
            </a:r>
          </a:p>
          <a:p>
            <a:r>
              <a:rPr lang="en-US" dirty="0" smtClean="0"/>
              <a:t>Except </a:t>
            </a:r>
            <a:r>
              <a:rPr lang="en-US" smtClean="0"/>
              <a:t>for temporality, </a:t>
            </a:r>
            <a:r>
              <a:rPr lang="en-US" dirty="0" smtClean="0"/>
              <a:t>none of the Hill’s criteria is absolute for establishing a causal relation 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Analytical Methods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71650"/>
            <a:ext cx="8686800" cy="4114800"/>
          </a:xfrm>
        </p:spPr>
        <p:txBody>
          <a:bodyPr/>
          <a:lstStyle/>
          <a:p>
            <a:endParaRPr lang="en-US" b="1" dirty="0" smtClean="0"/>
          </a:p>
          <a:p>
            <a:r>
              <a:rPr lang="en-US" b="1" dirty="0" smtClean="0"/>
              <a:t> </a:t>
            </a:r>
            <a:r>
              <a:rPr lang="en-US" sz="2400" b="1" dirty="0" smtClean="0">
                <a:latin typeface="+mj-lt"/>
              </a:rPr>
              <a:t>Measures of association /strength of association</a:t>
            </a:r>
          </a:p>
          <a:p>
            <a:endParaRPr lang="en-US" sz="2400" b="1" dirty="0" smtClean="0">
              <a:latin typeface="+mj-lt"/>
            </a:endParaRPr>
          </a:p>
          <a:p>
            <a:r>
              <a:rPr lang="en-US" sz="2400" b="1" dirty="0" smtClean="0">
                <a:latin typeface="+mj-lt"/>
              </a:rPr>
              <a:t>Testing hypothesis of association</a:t>
            </a:r>
          </a:p>
          <a:p>
            <a:endParaRPr lang="en-US" sz="2400" b="1" dirty="0" smtClean="0">
              <a:latin typeface="+mj-lt"/>
            </a:endParaRPr>
          </a:p>
          <a:p>
            <a:r>
              <a:rPr lang="en-US" sz="2400" b="1" dirty="0" smtClean="0">
                <a:latin typeface="+mj-lt"/>
              </a:rPr>
              <a:t>Controlling confounders</a:t>
            </a:r>
          </a:p>
          <a:p>
            <a:pPr>
              <a:buNone/>
            </a:pPr>
            <a:r>
              <a:rPr lang="en-US" sz="2400" dirty="0" smtClean="0">
                <a:latin typeface="+mj-lt"/>
              </a:rPr>
              <a:t>     </a:t>
            </a:r>
            <a:endParaRPr lang="en-US" sz="2400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04800"/>
            <a:ext cx="7772400" cy="1143000"/>
          </a:xfrm>
        </p:spPr>
        <p:txBody>
          <a:bodyPr/>
          <a:lstStyle/>
          <a:p>
            <a:r>
              <a:rPr lang="en-US" sz="3000" dirty="0" smtClean="0"/>
              <a:t>Historical Theories 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/>
              <a:t>“Supernatural causes”&amp; </a:t>
            </a:r>
            <a:r>
              <a:rPr lang="en-US" sz="2800" i="1" dirty="0" smtClean="0"/>
              <a:t>Karma</a:t>
            </a:r>
          </a:p>
          <a:p>
            <a:r>
              <a:rPr lang="en-US" sz="2800" dirty="0" smtClean="0"/>
              <a:t>Theory of humors (humor means fluid)</a:t>
            </a:r>
          </a:p>
          <a:p>
            <a:r>
              <a:rPr lang="en-US" sz="2800" dirty="0" smtClean="0"/>
              <a:t>The miasmatic theory of disease</a:t>
            </a:r>
          </a:p>
          <a:p>
            <a:r>
              <a:rPr lang="en-US" sz="2800" dirty="0" smtClean="0"/>
              <a:t>Theory of contagion</a:t>
            </a:r>
          </a:p>
          <a:p>
            <a:r>
              <a:rPr lang="en-US" sz="2800" dirty="0" smtClean="0"/>
              <a:t>Germ theory</a:t>
            </a:r>
          </a:p>
          <a:p>
            <a:r>
              <a:rPr lang="en-US" sz="2800" dirty="0" smtClean="0"/>
              <a:t>Koch’s postulates</a:t>
            </a:r>
          </a:p>
          <a:p>
            <a:endParaRPr lang="en-US" sz="280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3432874"/>
            <a:ext cx="3886200" cy="342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-76200" y="400050"/>
            <a:ext cx="9372600" cy="1143000"/>
          </a:xfrm>
        </p:spPr>
        <p:txBody>
          <a:bodyPr/>
          <a:lstStyle/>
          <a:p>
            <a:r>
              <a:rPr lang="en-US" sz="3000" dirty="0" smtClean="0"/>
              <a:t>Measures of association / strength of association 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2133600"/>
            <a:ext cx="7772400" cy="41148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		1. Ratio measures </a:t>
            </a:r>
          </a:p>
          <a:p>
            <a:pPr>
              <a:buNone/>
            </a:pPr>
            <a:r>
              <a:rPr lang="en-US" dirty="0" smtClean="0"/>
              <a:t>				- Relative risk</a:t>
            </a:r>
          </a:p>
          <a:p>
            <a:pPr>
              <a:buNone/>
            </a:pPr>
            <a:r>
              <a:rPr lang="en-US" dirty="0" smtClean="0"/>
              <a:t>				- Odds ratio</a:t>
            </a:r>
          </a:p>
          <a:p>
            <a:pPr>
              <a:buNone/>
            </a:pPr>
            <a:r>
              <a:rPr lang="en-US" dirty="0" smtClean="0"/>
              <a:t>         2. Difference measures</a:t>
            </a:r>
          </a:p>
          <a:p>
            <a:pPr>
              <a:buNone/>
            </a:pPr>
            <a:r>
              <a:rPr lang="en-US" dirty="0" smtClean="0"/>
              <a:t>                           -Attributable risk</a:t>
            </a:r>
          </a:p>
          <a:p>
            <a:pPr>
              <a:buNone/>
            </a:pPr>
            <a:r>
              <a:rPr lang="en-US" dirty="0" smtClean="0"/>
              <a:t>                           -Population Attributable risk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Testing hypothesis of association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95400"/>
            <a:ext cx="8229600" cy="4591050"/>
          </a:xfrm>
        </p:spPr>
        <p:txBody>
          <a:bodyPr/>
          <a:lstStyle/>
          <a:p>
            <a:r>
              <a:rPr lang="en-US" dirty="0" smtClean="0"/>
              <a:t>                 Null Hypothesis  </a:t>
            </a:r>
          </a:p>
          <a:p>
            <a:pPr>
              <a:buNone/>
            </a:pPr>
            <a:r>
              <a:rPr lang="en-US" dirty="0" smtClean="0"/>
              <a:t>          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Rejecting                                Accepted</a:t>
            </a:r>
          </a:p>
          <a:p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Causal association          Not causal association</a:t>
            </a:r>
            <a:endParaRPr lang="en-US" dirty="0"/>
          </a:p>
        </p:txBody>
      </p:sp>
      <p:sp>
        <p:nvSpPr>
          <p:cNvPr id="4" name="Down Arrow 3"/>
          <p:cNvSpPr/>
          <p:nvPr/>
        </p:nvSpPr>
        <p:spPr bwMode="auto">
          <a:xfrm rot="2467116">
            <a:off x="2086841" y="1970806"/>
            <a:ext cx="274148" cy="1319726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Book Antiqua" pitchFamily="18" charset="0"/>
            </a:endParaRPr>
          </a:p>
        </p:txBody>
      </p:sp>
      <p:sp>
        <p:nvSpPr>
          <p:cNvPr id="6" name="Down Arrow 5"/>
          <p:cNvSpPr/>
          <p:nvPr/>
        </p:nvSpPr>
        <p:spPr bwMode="auto">
          <a:xfrm rot="19112595">
            <a:off x="4924621" y="2057608"/>
            <a:ext cx="231826" cy="1219200"/>
          </a:xfrm>
          <a:prstGeom prst="downArrow">
            <a:avLst/>
          </a:prstGeom>
          <a:solidFill>
            <a:schemeClr val="tx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2">
                  <a:lumMod val="50000"/>
                </a:schemeClr>
              </a:solidFill>
              <a:effectLst/>
              <a:latin typeface="Book Antiqua" pitchFamily="18" charset="0"/>
            </a:endParaRPr>
          </a:p>
        </p:txBody>
      </p:sp>
      <p:sp>
        <p:nvSpPr>
          <p:cNvPr id="7" name="Down Arrow 6"/>
          <p:cNvSpPr/>
          <p:nvPr/>
        </p:nvSpPr>
        <p:spPr bwMode="auto">
          <a:xfrm>
            <a:off x="1447800" y="3657600"/>
            <a:ext cx="228600" cy="121920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</a:endParaRPr>
          </a:p>
        </p:txBody>
      </p:sp>
      <p:sp>
        <p:nvSpPr>
          <p:cNvPr id="8" name="Down Arrow 7"/>
          <p:cNvSpPr/>
          <p:nvPr/>
        </p:nvSpPr>
        <p:spPr bwMode="auto">
          <a:xfrm>
            <a:off x="5791200" y="3657600"/>
            <a:ext cx="228600" cy="121920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Controlling confounders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94209" name="Rectangle 1"/>
          <p:cNvSpPr>
            <a:spLocks noChangeArrowheads="1"/>
          </p:cNvSpPr>
          <p:nvPr/>
        </p:nvSpPr>
        <p:spPr bwMode="auto">
          <a:xfrm>
            <a:off x="152400" y="1371600"/>
            <a:ext cx="9071714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effectLst/>
              <a:latin typeface="+mj-lt"/>
              <a:ea typeface="GoudySansStd-Book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GoudySansStd-Book"/>
                <a:cs typeface="Times New Roman" pitchFamily="18" charset="0"/>
              </a:rPr>
              <a:t>At time designing of epidemiological study or</a:t>
            </a:r>
            <a:r>
              <a:rPr kumimoji="0" lang="en-US" sz="2400" b="0" i="0" u="none" strike="noStrike" cap="none" normalizeH="0" dirty="0" smtClean="0">
                <a:ln>
                  <a:noFill/>
                </a:ln>
                <a:effectLst/>
                <a:latin typeface="+mj-lt"/>
                <a:ea typeface="GoudySansStd-Book"/>
                <a:cs typeface="Times New Roman" pitchFamily="18" charset="0"/>
              </a:rPr>
              <a:t> while carrying study</a:t>
            </a:r>
            <a:endParaRPr kumimoji="0" lang="en-US" sz="2400" b="0" i="0" u="none" strike="noStrike" cap="none" normalizeH="0" baseline="0" dirty="0" smtClean="0">
              <a:ln>
                <a:noFill/>
              </a:ln>
              <a:effectLst/>
              <a:latin typeface="+mj-lt"/>
            </a:endParaRPr>
          </a:p>
          <a:p>
            <a:pPr lvl="3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GoudySansStd-Book"/>
                <a:cs typeface="Times New Roman" pitchFamily="18" charset="0"/>
              </a:rPr>
              <a:t> Randomization</a:t>
            </a:r>
            <a:endParaRPr kumimoji="0" lang="en-US" sz="2400" b="0" i="0" u="none" strike="noStrike" cap="none" normalizeH="0" baseline="0" dirty="0" smtClean="0">
              <a:ln>
                <a:noFill/>
              </a:ln>
              <a:effectLst/>
              <a:latin typeface="+mj-lt"/>
            </a:endParaRPr>
          </a:p>
          <a:p>
            <a:pPr lvl="3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GoudySansStd-Book"/>
                <a:cs typeface="Times New Roman" pitchFamily="18" charset="0"/>
              </a:rPr>
              <a:t> Restriction</a:t>
            </a:r>
            <a:endParaRPr kumimoji="0" lang="en-US" sz="2400" b="0" i="0" u="none" strike="noStrike" cap="none" normalizeH="0" baseline="0" dirty="0" smtClean="0">
              <a:ln>
                <a:noFill/>
              </a:ln>
              <a:effectLst/>
              <a:latin typeface="+mj-lt"/>
            </a:endParaRPr>
          </a:p>
          <a:p>
            <a:pPr lvl="3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GoudySansStd-Book"/>
                <a:cs typeface="Times New Roman" pitchFamily="18" charset="0"/>
              </a:rPr>
              <a:t> Matching</a:t>
            </a:r>
            <a:endParaRPr kumimoji="0" lang="en-US" sz="2400" b="0" i="0" u="none" strike="noStrike" cap="none" normalizeH="0" baseline="0" dirty="0" smtClean="0">
              <a:ln>
                <a:noFill/>
              </a:ln>
              <a:effectLst/>
              <a:latin typeface="+mj-lt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effectLst/>
              <a:latin typeface="+mj-lt"/>
              <a:ea typeface="GoudySansStd-Book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effectLst/>
              <a:latin typeface="+mj-lt"/>
              <a:ea typeface="GoudySansStd-Book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GoudySansStd-Book"/>
                <a:cs typeface="Times New Roman" pitchFamily="18" charset="0"/>
              </a:rPr>
              <a:t>  At analysis stage</a:t>
            </a:r>
          </a:p>
          <a:p>
            <a:pPr lvl="3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buChar char="•"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GoudySansStd-Book"/>
                <a:cs typeface="Times New Roman" pitchFamily="18" charset="0"/>
              </a:rPr>
              <a:t>Stratification</a:t>
            </a:r>
          </a:p>
          <a:p>
            <a:pPr lvl="3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en-US" sz="2400" dirty="0" smtClean="0">
                <a:latin typeface="+mj-lt"/>
                <a:cs typeface="Times New Roman" pitchFamily="18" charset="0"/>
              </a:rPr>
              <a:t>Adjustment</a:t>
            </a:r>
            <a:endParaRPr kumimoji="0" lang="en-US" sz="2400" b="0" i="0" u="none" strike="noStrike" cap="none" normalizeH="0" baseline="0" dirty="0" smtClean="0">
              <a:ln>
                <a:noFill/>
              </a:ln>
              <a:effectLst/>
              <a:latin typeface="+mj-lt"/>
            </a:endParaRPr>
          </a:p>
          <a:p>
            <a:pPr lvl="3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effectLst/>
                <a:latin typeface="+mj-lt"/>
                <a:ea typeface="GoudySansStd-Book"/>
                <a:cs typeface="Times New Roman" pitchFamily="18" charset="0"/>
              </a:rPr>
              <a:t>Statistical modeling</a:t>
            </a:r>
            <a:endParaRPr kumimoji="0" lang="en-US" sz="2400" b="0" i="0" u="none" strike="noStrike" cap="none" normalizeH="0" baseline="0" dirty="0" smtClean="0">
              <a:ln>
                <a:noFill/>
              </a:ln>
              <a:effectLst/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Modern concepts in causation </a:t>
            </a:r>
            <a:endParaRPr lang="en-US" sz="3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smtClean="0"/>
              <a:t>Counterfactual Model</a:t>
            </a:r>
            <a:endParaRPr lang="en-US" dirty="0" smtClean="0"/>
          </a:p>
          <a:p>
            <a:r>
              <a:rPr lang="en-US" b="1" dirty="0" smtClean="0"/>
              <a:t>Causal diagram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1143000"/>
          </a:xfrm>
        </p:spPr>
        <p:txBody>
          <a:bodyPr/>
          <a:lstStyle/>
          <a:p>
            <a:r>
              <a:rPr lang="en-US" sz="3000" dirty="0" smtClean="0"/>
              <a:t>Counterfactual model (Potential outcome model)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>
          <a:xfrm>
            <a:off x="228600" y="1582341"/>
            <a:ext cx="8686800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/>
              <a:t>When we are interested to measure effect of a particular cause, we measure </a:t>
            </a:r>
          </a:p>
          <a:p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 effect in a population who are exposed 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Imagine amount of effect which would have been observed, if the same population would </a:t>
            </a:r>
            <a:r>
              <a:rPr lang="en-US" sz="2400" dirty="0" smtClean="0">
                <a:solidFill>
                  <a:schemeClr val="tx2"/>
                </a:solidFill>
              </a:rPr>
              <a:t>not</a:t>
            </a:r>
            <a:r>
              <a:rPr lang="en-US" sz="2400" dirty="0" smtClean="0"/>
              <a:t> have been exposed to that cause, all other conditions remaining identical. 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We calculate risk ratios &amp; risk differences based on this model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The difference of the two effect measures is the effect due the cause we are interested in. 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Will smoking ban decrease the rate of lung cancer in 10 yrs beyond what can be expected in absence of ban?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228600"/>
            <a:ext cx="7772400" cy="1143000"/>
          </a:xfrm>
        </p:spPr>
        <p:txBody>
          <a:bodyPr/>
          <a:lstStyle/>
          <a:p>
            <a:endParaRPr lang="en-US" sz="3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447800" y="2026920"/>
          <a:ext cx="4419600" cy="246888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209800"/>
                <a:gridCol w="2209800"/>
              </a:tblGrid>
              <a:tr h="185420">
                <a:tc gridSpan="2">
                  <a:txBody>
                    <a:bodyPr/>
                    <a:lstStyle/>
                    <a:p>
                      <a:r>
                        <a:rPr lang="en-US" sz="2400" b="1" dirty="0" smtClean="0"/>
                        <a:t>                    Disease</a:t>
                      </a:r>
                    </a:p>
                    <a:p>
                      <a:r>
                        <a:rPr lang="en-US" sz="2400" b="0" dirty="0" smtClean="0"/>
                        <a:t>            1                           0</a:t>
                      </a:r>
                      <a:endParaRPr lang="en-US" sz="2400" b="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92480"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             R</a:t>
                      </a:r>
                      <a:r>
                        <a:rPr lang="en-US" sz="3200" b="1" kern="1200" baseline="-25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11</a:t>
                      </a:r>
                      <a:endParaRPr lang="en-US" sz="3200" b="1" kern="1200" baseline="-25000" dirty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          R</a:t>
                      </a:r>
                      <a:r>
                        <a:rPr lang="en-US" sz="3200" b="1" baseline="-25000" dirty="0" smtClean="0"/>
                        <a:t>10</a:t>
                      </a:r>
                      <a:endParaRPr lang="en-US" sz="3200" b="1" baseline="-25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           R</a:t>
                      </a:r>
                      <a:r>
                        <a:rPr lang="en-US" sz="3200" b="1" kern="1200" baseline="-250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01</a:t>
                      </a:r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sz="3200" b="1" dirty="0" smtClean="0"/>
                        <a:t>         R</a:t>
                      </a:r>
                      <a:r>
                        <a:rPr lang="en-US" sz="3200" b="1" baseline="-25000" dirty="0" smtClean="0"/>
                        <a:t>00</a:t>
                      </a:r>
                      <a:endParaRPr lang="en-US" sz="3200" b="1" baseline="-250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76200" y="3063895"/>
            <a:ext cx="1828800" cy="15081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/>
              <a:t>        </a:t>
            </a:r>
            <a:r>
              <a:rPr lang="en-US" sz="2400" b="1" dirty="0" smtClean="0"/>
              <a:t>     1</a:t>
            </a:r>
          </a:p>
          <a:p>
            <a:r>
              <a:rPr lang="en-US" sz="2400" b="1" dirty="0" smtClean="0"/>
              <a:t>Exp</a:t>
            </a:r>
          </a:p>
          <a:p>
            <a:r>
              <a:rPr lang="en-US" sz="2400" b="1" dirty="0" smtClean="0"/>
              <a:t>           0</a:t>
            </a:r>
          </a:p>
          <a:p>
            <a:endParaRPr lang="en-US" sz="20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2362200" y="1066800"/>
            <a:ext cx="563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  </a:t>
            </a:r>
            <a:r>
              <a:rPr lang="en-US" sz="2400" dirty="0" smtClean="0"/>
              <a:t>1 – Factor present/ Ds  present </a:t>
            </a:r>
          </a:p>
          <a:p>
            <a:r>
              <a:rPr lang="en-US" sz="2400" dirty="0" smtClean="0"/>
              <a:t>  0 – Factor absent /Ds absent </a:t>
            </a:r>
            <a:endParaRPr lang="en-US" sz="2400" dirty="0"/>
          </a:p>
        </p:txBody>
      </p:sp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5943600" y="2514600"/>
          <a:ext cx="3276600" cy="1859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6400"/>
                <a:gridCol w="16002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Risk difference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Risk ratio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/>
                        <a:t>R</a:t>
                      </a:r>
                      <a:r>
                        <a:rPr lang="en-US" sz="2800" b="1" baseline="-25000" dirty="0" smtClean="0"/>
                        <a:t>11</a:t>
                      </a:r>
                      <a:r>
                        <a:rPr lang="en-US" sz="2800" b="1" dirty="0" smtClean="0"/>
                        <a:t>-R</a:t>
                      </a:r>
                      <a:r>
                        <a:rPr lang="en-US" sz="2800" b="1" baseline="-25000" dirty="0" smtClean="0"/>
                        <a:t>10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/>
                        <a:t>R</a:t>
                      </a:r>
                      <a:r>
                        <a:rPr lang="en-US" sz="2800" b="1" baseline="-25000" dirty="0" smtClean="0"/>
                        <a:t>11</a:t>
                      </a:r>
                      <a:r>
                        <a:rPr lang="en-US" sz="2800" b="1" dirty="0" smtClean="0"/>
                        <a:t>/R</a:t>
                      </a:r>
                      <a:r>
                        <a:rPr lang="en-US" sz="2800" b="1" baseline="-25000" dirty="0" smtClean="0"/>
                        <a:t>10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/>
                        <a:t>R</a:t>
                      </a:r>
                      <a:r>
                        <a:rPr lang="en-US" sz="2800" b="1" baseline="-25000" dirty="0" smtClean="0"/>
                        <a:t>01-</a:t>
                      </a:r>
                      <a:r>
                        <a:rPr lang="en-US" sz="2800" b="1" dirty="0" smtClean="0"/>
                        <a:t>R</a:t>
                      </a:r>
                      <a:r>
                        <a:rPr lang="en-US" sz="2800" b="1" baseline="-25000" dirty="0" smtClean="0"/>
                        <a:t>00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/>
                        <a:t>R</a:t>
                      </a:r>
                      <a:r>
                        <a:rPr lang="en-US" sz="2800" b="1" baseline="-25000" dirty="0" smtClean="0"/>
                        <a:t>01</a:t>
                      </a:r>
                      <a:r>
                        <a:rPr lang="en-US" sz="2800" b="1" dirty="0" smtClean="0"/>
                        <a:t>/R</a:t>
                      </a:r>
                      <a:r>
                        <a:rPr lang="en-US" sz="2800" b="1" baseline="-25000" dirty="0" smtClean="0"/>
                        <a:t>00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1295400" y="4876800"/>
          <a:ext cx="4800600" cy="1463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34153"/>
                <a:gridCol w="1464590"/>
                <a:gridCol w="1301857"/>
              </a:tblGrid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Risk difference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/>
                        <a:t>R</a:t>
                      </a:r>
                      <a:r>
                        <a:rPr lang="en-US" sz="2800" b="1" baseline="-25000" dirty="0" smtClean="0"/>
                        <a:t>11</a:t>
                      </a:r>
                      <a:r>
                        <a:rPr lang="en-US" sz="2800" b="1" dirty="0" smtClean="0"/>
                        <a:t>-R</a:t>
                      </a:r>
                      <a:r>
                        <a:rPr lang="en-US" sz="2800" b="1" baseline="-25000" dirty="0" smtClean="0"/>
                        <a:t>01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/>
                        <a:t>R</a:t>
                      </a:r>
                      <a:r>
                        <a:rPr lang="en-US" sz="2800" b="1" baseline="-25000" dirty="0" smtClean="0"/>
                        <a:t>10</a:t>
                      </a:r>
                      <a:r>
                        <a:rPr lang="en-US" sz="2800" b="1" dirty="0" smtClean="0"/>
                        <a:t>-R</a:t>
                      </a:r>
                      <a:r>
                        <a:rPr lang="en-US" sz="2800" b="1" baseline="-25000" dirty="0" smtClean="0"/>
                        <a:t>00</a:t>
                      </a:r>
                      <a:endParaRPr lang="en-US" sz="28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dirty="0" smtClean="0"/>
                        <a:t>Risk ratio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/>
                        <a:t>R</a:t>
                      </a:r>
                      <a:r>
                        <a:rPr lang="en-US" sz="2800" b="1" baseline="-25000" dirty="0" smtClean="0"/>
                        <a:t>11</a:t>
                      </a:r>
                      <a:r>
                        <a:rPr lang="en-US" sz="2800" b="1" dirty="0" smtClean="0"/>
                        <a:t>/R</a:t>
                      </a:r>
                      <a:r>
                        <a:rPr lang="en-US" sz="2800" b="1" baseline="-25000" dirty="0" smtClean="0"/>
                        <a:t>00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800" b="1" dirty="0" smtClean="0"/>
                        <a:t>R</a:t>
                      </a:r>
                      <a:r>
                        <a:rPr lang="en-US" sz="2800" b="1" baseline="-25000" dirty="0" smtClean="0"/>
                        <a:t>01</a:t>
                      </a:r>
                      <a:r>
                        <a:rPr lang="en-US" sz="2800" b="1" dirty="0" smtClean="0"/>
                        <a:t>/R</a:t>
                      </a:r>
                      <a:r>
                        <a:rPr lang="en-US" sz="2800" b="1" baseline="-25000" dirty="0" smtClean="0"/>
                        <a:t>00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Causal Diagram </a:t>
            </a:r>
            <a:endParaRPr lang="en-US" sz="3000" dirty="0"/>
          </a:p>
        </p:txBody>
      </p:sp>
      <p:sp>
        <p:nvSpPr>
          <p:cNvPr id="5" name="TextBox 4"/>
          <p:cNvSpPr txBox="1"/>
          <p:nvPr/>
        </p:nvSpPr>
        <p:spPr>
          <a:xfrm>
            <a:off x="228600" y="1524000"/>
            <a:ext cx="8763000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n-US" sz="2400" dirty="0" smtClean="0"/>
              <a:t>Confounding is complex phenomenon – Need to understand relation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Useful for analysis of confounders</a:t>
            </a:r>
          </a:p>
          <a:p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b="1" i="1" dirty="0" smtClean="0">
                <a:solidFill>
                  <a:schemeClr val="tx2"/>
                </a:solidFill>
              </a:rPr>
              <a:t>Conceptual definition </a:t>
            </a:r>
            <a:r>
              <a:rPr lang="en-US" sz="2400" dirty="0" smtClean="0"/>
              <a:t>of  variable involved</a:t>
            </a:r>
          </a:p>
          <a:p>
            <a:pPr>
              <a:buFont typeface="Arial" pitchFamily="34" charset="0"/>
              <a:buChar char="•"/>
            </a:pPr>
            <a:r>
              <a:rPr lang="en-US" sz="2400" b="1" i="1" dirty="0" smtClean="0">
                <a:solidFill>
                  <a:schemeClr val="tx2"/>
                </a:solidFill>
              </a:rPr>
              <a:t>Directionality</a:t>
            </a:r>
            <a:r>
              <a:rPr lang="en-US" sz="2400" b="1" dirty="0" smtClean="0">
                <a:solidFill>
                  <a:schemeClr val="tx2"/>
                </a:solidFill>
              </a:rPr>
              <a:t> </a:t>
            </a:r>
            <a:r>
              <a:rPr lang="en-US" sz="2400" dirty="0" smtClean="0"/>
              <a:t>of causal association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Need some level of understanding (Knowledge &amp; hypothetical) – relation between risk factor, confounders &amp; outcome.</a:t>
            </a:r>
          </a:p>
          <a:p>
            <a:pPr>
              <a:buFont typeface="Arial" pitchFamily="34" charset="0"/>
              <a:buChar char="•"/>
            </a:pPr>
            <a:endParaRPr lang="en-US" sz="2400" dirty="0" smtClean="0"/>
          </a:p>
          <a:p>
            <a:pPr>
              <a:buFont typeface="Arial" pitchFamily="34" charset="0"/>
              <a:buChar char="•"/>
            </a:pPr>
            <a:r>
              <a:rPr lang="en-US" sz="2400" dirty="0" smtClean="0"/>
              <a:t>Directed Acyclic Graph (DAG) </a:t>
            </a:r>
          </a:p>
          <a:p>
            <a:endParaRPr lang="en-US" sz="2400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Causal Diagram </a:t>
            </a:r>
            <a:endParaRPr lang="en-US" sz="3000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1752600"/>
            <a:ext cx="87630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X</a:t>
            </a:r>
          </a:p>
          <a:p>
            <a:endParaRPr lang="en-US" sz="2400" dirty="0" smtClean="0"/>
          </a:p>
          <a:p>
            <a:endParaRPr lang="en-US" dirty="0" smtClean="0"/>
          </a:p>
          <a:p>
            <a:r>
              <a:rPr lang="en-US" dirty="0" smtClean="0"/>
              <a:t>                              Y                                       Z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dirty="0" smtClean="0"/>
              <a:t>U</a:t>
            </a:r>
          </a:p>
          <a:p>
            <a:r>
              <a:rPr lang="en-US" dirty="0" smtClean="0"/>
              <a:t> </a:t>
            </a:r>
            <a:endParaRPr lang="en-US" dirty="0"/>
          </a:p>
        </p:txBody>
      </p:sp>
      <p:cxnSp>
        <p:nvCxnSpPr>
          <p:cNvPr id="6" name="Straight Arrow Connector 5"/>
          <p:cNvCxnSpPr/>
          <p:nvPr/>
        </p:nvCxnSpPr>
        <p:spPr bwMode="auto">
          <a:xfrm>
            <a:off x="838200" y="2133600"/>
            <a:ext cx="1295400" cy="6858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" name="Straight Arrow Connector 6"/>
          <p:cNvCxnSpPr/>
          <p:nvPr/>
        </p:nvCxnSpPr>
        <p:spPr bwMode="auto">
          <a:xfrm flipV="1">
            <a:off x="838200" y="3048000"/>
            <a:ext cx="1295400" cy="7620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>
            <a:off x="2514600" y="2970212"/>
            <a:ext cx="19050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-304800"/>
            <a:ext cx="7772400" cy="1143000"/>
          </a:xfrm>
        </p:spPr>
        <p:txBody>
          <a:bodyPr/>
          <a:lstStyle/>
          <a:p>
            <a:r>
              <a:rPr lang="en-US" sz="3000" dirty="0" smtClean="0"/>
              <a:t>EXAMPLE</a:t>
            </a:r>
            <a:endParaRPr lang="en-US" sz="3000" dirty="0"/>
          </a:p>
        </p:txBody>
      </p:sp>
      <p:sp>
        <p:nvSpPr>
          <p:cNvPr id="4" name="Rectangle 3"/>
          <p:cNvSpPr/>
          <p:nvPr/>
        </p:nvSpPr>
        <p:spPr bwMode="auto">
          <a:xfrm>
            <a:off x="5257800" y="685800"/>
            <a:ext cx="1752600" cy="6858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n-US" sz="2400" b="1" dirty="0" smtClean="0">
                <a:latin typeface="Book Antiqua" pitchFamily="18" charset="0"/>
              </a:rPr>
              <a:t>ASPIRIN</a:t>
            </a: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</a:endParaRPr>
          </a:p>
        </p:txBody>
      </p:sp>
      <p:sp>
        <p:nvSpPr>
          <p:cNvPr id="5" name="Rectangle 4"/>
          <p:cNvSpPr/>
          <p:nvPr/>
        </p:nvSpPr>
        <p:spPr bwMode="auto">
          <a:xfrm>
            <a:off x="1143000" y="2590800"/>
            <a:ext cx="2743200" cy="8382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</a:rPr>
              <a:t>PLATELET AGGREGATION</a:t>
            </a:r>
          </a:p>
        </p:txBody>
      </p:sp>
      <p:sp>
        <p:nvSpPr>
          <p:cNvPr id="6" name="Rectangle 5"/>
          <p:cNvSpPr/>
          <p:nvPr/>
        </p:nvSpPr>
        <p:spPr bwMode="auto">
          <a:xfrm>
            <a:off x="5562600" y="4876800"/>
            <a:ext cx="1752600" cy="68580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</a:rPr>
              <a:t>CHD</a:t>
            </a:r>
          </a:p>
        </p:txBody>
      </p:sp>
      <p:sp>
        <p:nvSpPr>
          <p:cNvPr id="7" name="Down Arrow 6"/>
          <p:cNvSpPr/>
          <p:nvPr/>
        </p:nvSpPr>
        <p:spPr bwMode="auto">
          <a:xfrm>
            <a:off x="6324600" y="1447800"/>
            <a:ext cx="304800" cy="327660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</a:endParaRPr>
          </a:p>
        </p:txBody>
      </p:sp>
      <p:sp>
        <p:nvSpPr>
          <p:cNvPr id="8" name="Down Arrow 7"/>
          <p:cNvSpPr/>
          <p:nvPr/>
        </p:nvSpPr>
        <p:spPr bwMode="auto">
          <a:xfrm rot="3421602">
            <a:off x="3850440" y="564553"/>
            <a:ext cx="354161" cy="2521570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</a:endParaRPr>
          </a:p>
        </p:txBody>
      </p:sp>
      <p:sp>
        <p:nvSpPr>
          <p:cNvPr id="9" name="Down Arrow 8"/>
          <p:cNvSpPr/>
          <p:nvPr/>
        </p:nvSpPr>
        <p:spPr bwMode="auto">
          <a:xfrm rot="18012607">
            <a:off x="4016838" y="2958698"/>
            <a:ext cx="451121" cy="2677903"/>
          </a:xfrm>
          <a:prstGeom prst="down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705600" y="3048000"/>
            <a:ext cx="1752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800" b="1" dirty="0" smtClean="0"/>
              <a:t>?</a:t>
            </a:r>
            <a:endParaRPr lang="en-US" sz="900" b="1" dirty="0"/>
          </a:p>
        </p:txBody>
      </p:sp>
      <p:sp>
        <p:nvSpPr>
          <p:cNvPr id="11" name="Rectangle 10"/>
          <p:cNvSpPr/>
          <p:nvPr/>
        </p:nvSpPr>
        <p:spPr bwMode="auto">
          <a:xfrm>
            <a:off x="762000" y="5257800"/>
            <a:ext cx="1905000" cy="838200"/>
          </a:xfrm>
          <a:prstGeom prst="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solidFill>
                    <a:schemeClr val="tx1"/>
                  </a:solidFill>
                  <a:prstDash val="sysDash"/>
                </a:ln>
                <a:solidFill>
                  <a:schemeClr val="tx1"/>
                </a:solidFill>
                <a:effectLst/>
                <a:latin typeface="Book Antiqua" pitchFamily="18" charset="0"/>
              </a:rPr>
              <a:t>GENETIC VARIENT</a:t>
            </a:r>
          </a:p>
        </p:txBody>
      </p:sp>
      <p:sp>
        <p:nvSpPr>
          <p:cNvPr id="12" name="Down Arrow 11"/>
          <p:cNvSpPr/>
          <p:nvPr/>
        </p:nvSpPr>
        <p:spPr bwMode="auto">
          <a:xfrm rot="10800000">
            <a:off x="1905000" y="3505200"/>
            <a:ext cx="304800" cy="1795844"/>
          </a:xfrm>
          <a:prstGeom prst="down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solidFill>
                  <a:schemeClr val="tx1"/>
                </a:solidFill>
                <a:prstDash val="sysDash"/>
              </a:ln>
              <a:solidFill>
                <a:schemeClr val="tx1"/>
              </a:solidFill>
              <a:effectLst/>
              <a:latin typeface="Book Antiqua" pitchFamily="18" charset="0"/>
            </a:endParaRPr>
          </a:p>
        </p:txBody>
      </p:sp>
      <p:sp>
        <p:nvSpPr>
          <p:cNvPr id="13" name="Down Arrow 12"/>
          <p:cNvSpPr/>
          <p:nvPr/>
        </p:nvSpPr>
        <p:spPr bwMode="auto">
          <a:xfrm rot="16200000">
            <a:off x="3848889" y="4066585"/>
            <a:ext cx="314126" cy="2677903"/>
          </a:xfrm>
          <a:prstGeom prst="downArrow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solidFill>
                  <a:schemeClr val="tx1"/>
                </a:solidFill>
                <a:prstDash val="sysDot"/>
              </a:ln>
              <a:solidFill>
                <a:schemeClr val="tx1"/>
              </a:solidFill>
              <a:effectLst/>
              <a:latin typeface="Book Antiqua" pitchFamily="18" charset="0"/>
            </a:endParaRPr>
          </a:p>
        </p:txBody>
      </p:sp>
      <p:sp>
        <p:nvSpPr>
          <p:cNvPr id="14" name="Oval Callout 13"/>
          <p:cNvSpPr/>
          <p:nvPr/>
        </p:nvSpPr>
        <p:spPr bwMode="auto">
          <a:xfrm>
            <a:off x="76200" y="228600"/>
            <a:ext cx="2286000" cy="1371600"/>
          </a:xfrm>
          <a:prstGeom prst="wedgeEllipseCallout">
            <a:avLst>
              <a:gd name="adj1" fmla="val 45834"/>
              <a:gd name="adj2" fmla="val 116468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</a:rPr>
              <a:t>Collider</a:t>
            </a:r>
          </a:p>
        </p:txBody>
      </p:sp>
      <p:sp>
        <p:nvSpPr>
          <p:cNvPr id="15" name="Oval Callout 14"/>
          <p:cNvSpPr/>
          <p:nvPr/>
        </p:nvSpPr>
        <p:spPr bwMode="auto">
          <a:xfrm rot="4991237">
            <a:off x="4933396" y="5159133"/>
            <a:ext cx="1219200" cy="2044479"/>
          </a:xfrm>
          <a:prstGeom prst="wedgeEllipseCallout">
            <a:avLst>
              <a:gd name="adj1" fmla="val -40599"/>
              <a:gd name="adj2" fmla="val 136510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95800" y="5943600"/>
            <a:ext cx="2133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Backdoor path</a:t>
            </a:r>
            <a:endParaRPr lang="en-US" sz="24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 animBg="1"/>
      <p:bldP spid="13" grpId="0" animBg="1"/>
      <p:bldP spid="14" grpId="0" animBg="1"/>
      <p:bldP spid="15" grpId="0" animBg="1"/>
      <p:bldP spid="1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76200"/>
            <a:ext cx="7772400" cy="1143000"/>
          </a:xfrm>
        </p:spPr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sz="3000" dirty="0" smtClean="0"/>
              <a:t>Koch’s postulates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371600"/>
            <a:ext cx="8839200" cy="4114800"/>
          </a:xfrm>
        </p:spPr>
        <p:txBody>
          <a:bodyPr/>
          <a:lstStyle/>
          <a:p>
            <a:pPr lvl="0"/>
            <a:r>
              <a:rPr lang="en-US" sz="2800" dirty="0" smtClean="0"/>
              <a:t>The organism must be present in every case of the disease;</a:t>
            </a:r>
          </a:p>
          <a:p>
            <a:pPr lvl="0"/>
            <a:endParaRPr lang="en-US" sz="2800" dirty="0" smtClean="0"/>
          </a:p>
          <a:p>
            <a:r>
              <a:rPr lang="en-US" sz="2800" dirty="0" smtClean="0"/>
              <a:t>The organism must be able to be isolated and grown in pure culture;</a:t>
            </a:r>
          </a:p>
          <a:p>
            <a:endParaRPr lang="en-US" sz="2800" dirty="0" smtClean="0"/>
          </a:p>
          <a:p>
            <a:pPr lvl="0"/>
            <a:r>
              <a:rPr lang="en-US" sz="2800" dirty="0" smtClean="0"/>
              <a:t>The organism must, when inoculated into a susceptible animal, cause the specific disease;</a:t>
            </a:r>
          </a:p>
          <a:p>
            <a:pPr lvl="0"/>
            <a:endParaRPr lang="en-US" sz="2800" dirty="0" smtClean="0"/>
          </a:p>
          <a:p>
            <a:pPr lvl="0"/>
            <a:r>
              <a:rPr lang="en-US" sz="2800" dirty="0" smtClean="0"/>
              <a:t>The organism must then be recovered from the animal and identified.</a:t>
            </a:r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3000" y="76200"/>
            <a:ext cx="7315200" cy="762000"/>
          </a:xfrm>
        </p:spPr>
        <p:txBody>
          <a:bodyPr/>
          <a:lstStyle/>
          <a:p>
            <a:pPr algn="l"/>
            <a:r>
              <a:rPr lang="en-US" sz="2400" dirty="0" smtClean="0"/>
              <a:t>       </a:t>
            </a:r>
            <a:r>
              <a:rPr lang="en-US" sz="2000" dirty="0" smtClean="0"/>
              <a:t>X            </a:t>
            </a:r>
            <a:br>
              <a:rPr lang="en-US" sz="2000" dirty="0" smtClean="0"/>
            </a:br>
            <a:r>
              <a:rPr lang="en-US" sz="2000" dirty="0" smtClean="0"/>
              <a:t>                     Y                          Z</a:t>
            </a:r>
            <a:br>
              <a:rPr lang="en-US" sz="2000" dirty="0" smtClean="0"/>
            </a:br>
            <a:r>
              <a:rPr lang="en-US" sz="2000" dirty="0" smtClean="0"/>
              <a:t>       U</a:t>
            </a:r>
            <a:endParaRPr lang="en-US" sz="20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914400"/>
          <a:ext cx="9144000" cy="59436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0138"/>
                <a:gridCol w="2758966"/>
                <a:gridCol w="1418896"/>
                <a:gridCol w="22860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Causal Assumption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Independency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Marginal association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Conditional association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X &amp; Y are each direct cause of  Y</a:t>
                      </a:r>
                    </a:p>
                    <a:p>
                      <a:r>
                        <a:rPr lang="en-US" dirty="0" smtClean="0"/>
                        <a:t>(Direct with respect to other variable in Diagram)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 &amp; Y are independent (only</a:t>
                      </a:r>
                      <a:r>
                        <a:rPr lang="en-US" baseline="0" dirty="0" smtClean="0"/>
                        <a:t> path between them is blocked by the collider)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 &amp; Y are associated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r>
                        <a:rPr lang="en-US" baseline="0" dirty="0" smtClean="0"/>
                        <a:t> &amp; U are associated conditional on Y</a:t>
                      </a:r>
                    </a:p>
                    <a:p>
                      <a:r>
                        <a:rPr lang="en-US" baseline="0" dirty="0" smtClean="0"/>
                        <a:t> (Conditional on a collider unblocks the path) 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Y is direct</a:t>
                      </a:r>
                      <a:r>
                        <a:rPr lang="en-US" baseline="0" dirty="0" smtClean="0"/>
                        <a:t> cause of Z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 &amp; Y are independent conditioned on</a:t>
                      </a:r>
                      <a:r>
                        <a:rPr lang="en-US" baseline="0" dirty="0" smtClean="0"/>
                        <a:t> Y (Conditioning on Y blocks the path between X &amp; Z)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U &amp; Y are associated 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X</a:t>
                      </a:r>
                      <a:r>
                        <a:rPr lang="en-US" baseline="0" dirty="0" smtClean="0"/>
                        <a:t> &amp; U are associated conditional on Z (Z is a descendent of collider)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X is not a direct cause of Z, but X is an indirect cause of Z via 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 &amp; Z are independent conditional on 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Y &amp; Z are associated </a:t>
                      </a:r>
                    </a:p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No 2</a:t>
                      </a:r>
                      <a:r>
                        <a:rPr lang="en-US" baseline="0" dirty="0" smtClean="0"/>
                        <a:t> variable in diagram(X,U, Y, Z) share prior cause not shown in the diagram </a:t>
                      </a:r>
                      <a:r>
                        <a:rPr lang="en-US" baseline="0" dirty="0" err="1" smtClean="0"/>
                        <a:t>eg</a:t>
                      </a:r>
                      <a:r>
                        <a:rPr lang="en-US" baseline="0" dirty="0" smtClean="0"/>
                        <a:t>. No variable causes both X &amp; Y, or both X &amp; U  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X &amp; Z are associated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U &amp; Z are associated 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6" name="Straight Arrow Connector 5"/>
          <p:cNvCxnSpPr/>
          <p:nvPr/>
        </p:nvCxnSpPr>
        <p:spPr bwMode="auto">
          <a:xfrm>
            <a:off x="2057400" y="304800"/>
            <a:ext cx="533400" cy="152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" name="Straight Arrow Connector 6"/>
          <p:cNvCxnSpPr/>
          <p:nvPr/>
        </p:nvCxnSpPr>
        <p:spPr bwMode="auto">
          <a:xfrm flipV="1">
            <a:off x="1905000" y="609600"/>
            <a:ext cx="609600" cy="15240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0" name="Straight Arrow Connector 9"/>
          <p:cNvCxnSpPr/>
          <p:nvPr/>
        </p:nvCxnSpPr>
        <p:spPr bwMode="auto">
          <a:xfrm>
            <a:off x="2971800" y="457200"/>
            <a:ext cx="1600200" cy="158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76200"/>
            <a:ext cx="77724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References :</a:t>
            </a:r>
            <a:r>
              <a:rPr lang="en-US" sz="2800" dirty="0" smtClean="0">
                <a:latin typeface="Arial" pitchFamily="34" charset="0"/>
              </a:rPr>
              <a:t/>
            </a:r>
            <a:br>
              <a:rPr lang="en-US" sz="2800" dirty="0" smtClean="0">
                <a:latin typeface="Arial" pitchFamily="34" charset="0"/>
              </a:rPr>
            </a:br>
            <a:endParaRPr lang="en-US" dirty="0"/>
          </a:p>
        </p:txBody>
      </p:sp>
      <p:sp>
        <p:nvSpPr>
          <p:cNvPr id="36865" name="Rectangle 1"/>
          <p:cNvSpPr>
            <a:spLocks noChangeArrowheads="1"/>
          </p:cNvSpPr>
          <p:nvPr/>
        </p:nvSpPr>
        <p:spPr bwMode="auto">
          <a:xfrm>
            <a:off x="0" y="312420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0" y="838200"/>
            <a:ext cx="9219127" cy="5940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Hill AB. The environment and disease: association or causation? Proc R Soc Med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1965;58:295-300.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Hill AB. Bradford Hill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’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s Principle of Medical statistics. Ed first Indian addition New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Delhi: B. I. Publication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pvt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limited.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Detels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R, McEwen J,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Beaglhole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R, Tanaka H. Oxford textbook of public health. 4</a:t>
            </a:r>
            <a:r>
              <a:rPr kumimoji="0" lang="en-US" sz="2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ed.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New York: Oxford university press; 2004.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Beaglehole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R, Bonita R. Basic epidemiology. Delhi: AITBS publisher &amp; distributor;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2006.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Park K.  Park’s textbook of preventive &amp; social medicine. 19</a:t>
            </a:r>
            <a:r>
              <a:rPr kumimoji="0" lang="en-US" sz="2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th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ed. Jabalpur: M/s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Bhanarsidas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Bhanot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publishers; 2007.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Galea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S, Riddle M, Kaplan GA. Causal thinking &amp; complex system approach in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epidemiology. International journal of epidemiology. 2010 Feb; 39(1):97-106.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itchFamily="34" charset="0"/>
              <a:buChar char="•"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Rothman KJ, Greenland S, Lash TL. Modern epidemiology. 3</a:t>
            </a:r>
            <a:r>
              <a:rPr kumimoji="0" lang="en-US" sz="2000" b="0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rd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 ed. New Delhi: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 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Wolter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kluwar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 (India) </a:t>
            </a:r>
            <a:r>
              <a:rPr kumimoji="0" lang="en-US" sz="20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pvt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ea typeface="Times New Roman" pitchFamily="18" charset="0"/>
              </a:rPr>
              <a:t>; 2009. 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Limitations of Koch postulate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771650"/>
            <a:ext cx="8915400" cy="4114800"/>
          </a:xfrm>
        </p:spPr>
        <p:txBody>
          <a:bodyPr/>
          <a:lstStyle/>
          <a:p>
            <a:r>
              <a:rPr lang="en-US" sz="2400" dirty="0" smtClean="0"/>
              <a:t>Non communicable disease </a:t>
            </a:r>
          </a:p>
          <a:p>
            <a:r>
              <a:rPr lang="en-US" sz="2400" dirty="0" smtClean="0"/>
              <a:t>One to one relation are rare biology. </a:t>
            </a:r>
          </a:p>
          <a:p>
            <a:r>
              <a:rPr lang="en-US" sz="2400" dirty="0" smtClean="0"/>
              <a:t>Disease production may require co cofactors.</a:t>
            </a:r>
          </a:p>
          <a:p>
            <a:r>
              <a:rPr lang="en-US" sz="2400" dirty="0" smtClean="0"/>
              <a:t>Always it is not possible to isolate organism from disease person</a:t>
            </a:r>
          </a:p>
          <a:p>
            <a:r>
              <a:rPr lang="en-US" sz="2400" dirty="0" smtClean="0"/>
              <a:t>Viruses cannot be cultured like bacteria because viruses need living cells in which to grow.</a:t>
            </a:r>
          </a:p>
          <a:p>
            <a:r>
              <a:rPr lang="en-US" sz="2400" dirty="0" smtClean="0"/>
              <a:t>Always infection does not produce disease</a:t>
            </a:r>
          </a:p>
          <a:p>
            <a:r>
              <a:rPr lang="en-US" sz="2400" dirty="0" smtClean="0"/>
              <a:t>Pathogenic microbes may be present without clinical disease (sub </a:t>
            </a:r>
            <a:r>
              <a:rPr lang="en-US" sz="2400" dirty="0" err="1" smtClean="0"/>
              <a:t>sub</a:t>
            </a:r>
            <a:r>
              <a:rPr lang="en-US" sz="2400" dirty="0" smtClean="0"/>
              <a:t>-clinical infections, carrier states).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Single or Multiple cause?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" y="2801541"/>
            <a:ext cx="86868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One to one association                 Epidemiological triad  					                      Sufficient &amp; Necessary cause</a:t>
            </a:r>
          </a:p>
          <a:p>
            <a:r>
              <a:rPr lang="en-US" sz="2400" dirty="0" smtClean="0"/>
              <a:t>(Specificity)				   Multi factorial causation</a:t>
            </a:r>
          </a:p>
          <a:p>
            <a:r>
              <a:rPr lang="en-US" sz="2400" dirty="0" smtClean="0"/>
              <a:t>					        Web of causation</a:t>
            </a:r>
          </a:p>
          <a:p>
            <a:r>
              <a:rPr lang="en-US" sz="2400" dirty="0" smtClean="0"/>
              <a:t>					              Interaction</a:t>
            </a:r>
          </a:p>
          <a:p>
            <a:endParaRPr lang="en-US" dirty="0"/>
          </a:p>
        </p:txBody>
      </p:sp>
      <p:cxnSp>
        <p:nvCxnSpPr>
          <p:cNvPr id="5" name="Straight Connector 4"/>
          <p:cNvCxnSpPr/>
          <p:nvPr/>
        </p:nvCxnSpPr>
        <p:spPr bwMode="auto">
          <a:xfrm>
            <a:off x="3124200" y="2286000"/>
            <a:ext cx="2819400" cy="2438400"/>
          </a:xfrm>
          <a:prstGeom prst="line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Epidemiological triad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 l="2564" t="9245" r="1709" b="4825"/>
          <a:stretch>
            <a:fillRect/>
          </a:stretch>
        </p:blipFill>
        <p:spPr bwMode="auto">
          <a:xfrm>
            <a:off x="49967" y="1828800"/>
            <a:ext cx="9094033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000" dirty="0" smtClean="0"/>
              <a:t>Epidemiological triad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352800" y="1524000"/>
            <a:ext cx="25908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Agent Factors</a:t>
            </a:r>
          </a:p>
          <a:p>
            <a:r>
              <a:rPr lang="en-US" sz="2400" b="1" dirty="0" smtClean="0"/>
              <a:t>Physical Agents </a:t>
            </a:r>
            <a:endParaRPr lang="en-US" sz="2400" dirty="0" smtClean="0"/>
          </a:p>
          <a:p>
            <a:r>
              <a:rPr lang="en-US" sz="2400" b="1" dirty="0" smtClean="0"/>
              <a:t>Chemical Agents  </a:t>
            </a:r>
          </a:p>
          <a:p>
            <a:r>
              <a:rPr lang="pt-BR" sz="2400" b="1" dirty="0" smtClean="0"/>
              <a:t>Biological Agents </a:t>
            </a:r>
          </a:p>
          <a:p>
            <a:r>
              <a:rPr lang="en-US" sz="2400" b="1" dirty="0" smtClean="0"/>
              <a:t>Nutritional agents</a:t>
            </a:r>
          </a:p>
          <a:p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410200" y="5181600"/>
            <a:ext cx="38862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Host Factors</a:t>
            </a:r>
          </a:p>
          <a:p>
            <a:r>
              <a:rPr lang="en-US" sz="2400" b="1" dirty="0" smtClean="0"/>
              <a:t>Socio-demographic Factors </a:t>
            </a:r>
            <a:endParaRPr lang="en-US" sz="2400" dirty="0" smtClean="0"/>
          </a:p>
          <a:p>
            <a:r>
              <a:rPr lang="en-US" sz="2400" b="1" dirty="0" smtClean="0"/>
              <a:t>Psycho-social Factors </a:t>
            </a:r>
            <a:endParaRPr lang="en-US" sz="2400" dirty="0" smtClean="0"/>
          </a:p>
          <a:p>
            <a:r>
              <a:rPr lang="en-US" sz="2400" b="1" dirty="0" smtClean="0"/>
              <a:t>Intrinsic Characteristics </a:t>
            </a: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6200" y="5045095"/>
            <a:ext cx="32766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FF00"/>
                </a:solidFill>
              </a:rPr>
              <a:t>Environmental Factors</a:t>
            </a:r>
          </a:p>
          <a:p>
            <a:r>
              <a:rPr lang="en-US" sz="2400" b="1" dirty="0" smtClean="0"/>
              <a:t>Physical Environment </a:t>
            </a:r>
          </a:p>
          <a:p>
            <a:r>
              <a:rPr lang="en-US" sz="2400" b="1" dirty="0" smtClean="0"/>
              <a:t>Biological Environment </a:t>
            </a:r>
            <a:endParaRPr lang="en-US" sz="2400" dirty="0" smtClean="0"/>
          </a:p>
          <a:p>
            <a:r>
              <a:rPr lang="en-US" sz="2400" b="1" dirty="0" smtClean="0"/>
              <a:t>Social Environment </a:t>
            </a:r>
            <a:endParaRPr lang="en-US" sz="2400" dirty="0" smtClean="0"/>
          </a:p>
          <a:p>
            <a:endParaRPr lang="en-US" dirty="0"/>
          </a:p>
        </p:txBody>
      </p:sp>
      <p:sp>
        <p:nvSpPr>
          <p:cNvPr id="10" name="Isosceles Triangle 9"/>
          <p:cNvSpPr/>
          <p:nvPr/>
        </p:nvSpPr>
        <p:spPr bwMode="auto">
          <a:xfrm>
            <a:off x="3352800" y="3048000"/>
            <a:ext cx="2590800" cy="2209800"/>
          </a:xfrm>
          <a:prstGeom prst="triangle">
            <a:avLst>
              <a:gd name="adj" fmla="val 49326"/>
            </a:avLst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eme1">
  <a:themeElements>
    <a:clrScheme name="Office Theme 1">
      <a:dk1>
        <a:srgbClr val="000000"/>
      </a:dk1>
      <a:lt1>
        <a:srgbClr val="FFFFFF"/>
      </a:lt1>
      <a:dk2>
        <a:srgbClr val="7F00FF"/>
      </a:dk2>
      <a:lt2>
        <a:srgbClr val="FAFD00"/>
      </a:lt2>
      <a:accent1>
        <a:srgbClr val="B50069"/>
      </a:accent1>
      <a:accent2>
        <a:srgbClr val="FF7F00"/>
      </a:accent2>
      <a:accent3>
        <a:srgbClr val="C0AAFF"/>
      </a:accent3>
      <a:accent4>
        <a:srgbClr val="DADADA"/>
      </a:accent4>
      <a:accent5>
        <a:srgbClr val="D7AAB9"/>
      </a:accent5>
      <a:accent6>
        <a:srgbClr val="E77200"/>
      </a:accent6>
      <a:hlink>
        <a:srgbClr val="FF00FF"/>
      </a:hlink>
      <a:folHlink>
        <a:srgbClr val="B760F9"/>
      </a:folHlink>
    </a:clrScheme>
    <a:fontScheme name="Office Classic">
      <a:maj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Times New Roman"/>
        <a:ea typeface=""/>
        <a:cs typeface=""/>
        <a:font script="Jpan" typeface="ＭＳ Ｐ明朝"/>
        <a:font script="Hang" typeface="바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</a:defRPr>
        </a:defPPr>
      </a:lstStyle>
    </a:lnDef>
  </a:objectDefaults>
  <a:extraClrSchemeLst>
    <a:extraClrScheme>
      <a:clrScheme name="Office Theme 1">
        <a:dk1>
          <a:srgbClr val="000000"/>
        </a:dk1>
        <a:lt1>
          <a:srgbClr val="FFFFFF"/>
        </a:lt1>
        <a:dk2>
          <a:srgbClr val="7F00FF"/>
        </a:dk2>
        <a:lt2>
          <a:srgbClr val="FAFD00"/>
        </a:lt2>
        <a:accent1>
          <a:srgbClr val="B50069"/>
        </a:accent1>
        <a:accent2>
          <a:srgbClr val="FF7F00"/>
        </a:accent2>
        <a:accent3>
          <a:srgbClr val="C0AAFF"/>
        </a:accent3>
        <a:accent4>
          <a:srgbClr val="DADADA"/>
        </a:accent4>
        <a:accent5>
          <a:srgbClr val="D7AAB9"/>
        </a:accent5>
        <a:accent6>
          <a:srgbClr val="E77200"/>
        </a:accent6>
        <a:hlink>
          <a:srgbClr val="FF00FF"/>
        </a:hlink>
        <a:folHlink>
          <a:srgbClr val="B760F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ffice Theme 2">
        <a:dk1>
          <a:srgbClr val="000000"/>
        </a:dk1>
        <a:lt1>
          <a:srgbClr val="B760F9"/>
        </a:lt1>
        <a:dk2>
          <a:srgbClr val="7B00E4"/>
        </a:dk2>
        <a:lt2>
          <a:srgbClr val="280049"/>
        </a:lt2>
        <a:accent1>
          <a:srgbClr val="FFFFFF"/>
        </a:accent1>
        <a:accent2>
          <a:srgbClr val="FFFF00"/>
        </a:accent2>
        <a:accent3>
          <a:srgbClr val="D8B6FB"/>
        </a:accent3>
        <a:accent4>
          <a:srgbClr val="000000"/>
        </a:accent4>
        <a:accent5>
          <a:srgbClr val="FFFFFF"/>
        </a:accent5>
        <a:accent6>
          <a:srgbClr val="E7E700"/>
        </a:accent6>
        <a:hlink>
          <a:srgbClr val="FF00FF"/>
        </a:hlink>
        <a:folHlink>
          <a:srgbClr val="DFB6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ffice Theme 3">
        <a:dk1>
          <a:srgbClr val="000000"/>
        </a:dk1>
        <a:lt1>
          <a:srgbClr val="FFFFFF"/>
        </a:lt1>
        <a:dk2>
          <a:srgbClr val="000000"/>
        </a:dk2>
        <a:lt2>
          <a:srgbClr val="DADADA"/>
        </a:lt2>
        <a:accent1>
          <a:srgbClr val="F2F2F2"/>
        </a:accent1>
        <a:accent2>
          <a:srgbClr val="919191"/>
        </a:accent2>
        <a:accent3>
          <a:srgbClr val="FFFFFF"/>
        </a:accent3>
        <a:accent4>
          <a:srgbClr val="000000"/>
        </a:accent4>
        <a:accent5>
          <a:srgbClr val="F7F7F7"/>
        </a:accent5>
        <a:accent6>
          <a:srgbClr val="838383"/>
        </a:accent6>
        <a:hlink>
          <a:srgbClr val="DADADA"/>
        </a:hlink>
        <a:folHlink>
          <a:srgbClr val="676767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1094</TotalTime>
  <Words>2324</Words>
  <Application>Microsoft Office PowerPoint</Application>
  <PresentationFormat>On-screen Show (4:3)</PresentationFormat>
  <Paragraphs>578</Paragraphs>
  <Slides>51</Slides>
  <Notes>51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51</vt:i4>
      </vt:variant>
    </vt:vector>
  </HeadingPairs>
  <TitlesOfParts>
    <vt:vector size="52" baseType="lpstr">
      <vt:lpstr>Theme1</vt:lpstr>
      <vt:lpstr>Association &amp; Causation </vt:lpstr>
      <vt:lpstr>Framework</vt:lpstr>
      <vt:lpstr>Definitions</vt:lpstr>
      <vt:lpstr>Historical Theories </vt:lpstr>
      <vt:lpstr> Koch’s postulates </vt:lpstr>
      <vt:lpstr>Limitations of Koch postulate </vt:lpstr>
      <vt:lpstr>Single or Multiple cause?</vt:lpstr>
      <vt:lpstr>Epidemiological triad</vt:lpstr>
      <vt:lpstr>Epidemiological triad </vt:lpstr>
      <vt:lpstr>From association to causation </vt:lpstr>
      <vt:lpstr>Spurious association</vt:lpstr>
      <vt:lpstr>Slide 12</vt:lpstr>
      <vt:lpstr>Indirect association:  </vt:lpstr>
      <vt:lpstr>Direct ( Causal) association</vt:lpstr>
      <vt:lpstr>One-to-one causal association </vt:lpstr>
      <vt:lpstr>ii) Multifactorial causation</vt:lpstr>
      <vt:lpstr>b. Interaction of multiple individual causes</vt:lpstr>
      <vt:lpstr>Web of causation </vt:lpstr>
      <vt:lpstr>INTERACTION</vt:lpstr>
      <vt:lpstr>INTERACTION</vt:lpstr>
      <vt:lpstr>  Sufficient &amp; necessary cause </vt:lpstr>
      <vt:lpstr>  Sufficient &amp; necessary cause </vt:lpstr>
      <vt:lpstr>Figure 1: Causes of tuberculosis </vt:lpstr>
      <vt:lpstr>There may be number  of  sufficient  causes for single disease in various combination of component causes, necessary causes     </vt:lpstr>
      <vt:lpstr>How to establish the cause of a disease?</vt:lpstr>
      <vt:lpstr>Appling guidelines (Hills criteria/Guidelines for causation) and making judgment regarding causation </vt:lpstr>
      <vt:lpstr>1.Temporal relationship (Relationship with time)</vt:lpstr>
      <vt:lpstr>2. .  Plausibility ( Biological plausibility) </vt:lpstr>
      <vt:lpstr>3. Consistency of association </vt:lpstr>
      <vt:lpstr>Meta-analysis of the relative risk of cleft palate in the offspring of mothers who smoked during pregnancy compared with the offspring of mothers who did not smoke</vt:lpstr>
      <vt:lpstr>4  .  Strength of association </vt:lpstr>
      <vt:lpstr>5.   Dose – response relationship   ( The Biological gradient ) </vt:lpstr>
      <vt:lpstr>  6.   Specificity         </vt:lpstr>
      <vt:lpstr>7. Reversibility </vt:lpstr>
      <vt:lpstr>8.  Study design </vt:lpstr>
      <vt:lpstr>9. Analogy (= Similarity,  =  reasoning from parallel cases) </vt:lpstr>
      <vt:lpstr>10.  Coherence of association &amp;   Judging the evidence </vt:lpstr>
      <vt:lpstr>Critics on Hill’s guideline on causation</vt:lpstr>
      <vt:lpstr>Analytical Methods</vt:lpstr>
      <vt:lpstr>Measures of association / strength of association  </vt:lpstr>
      <vt:lpstr>Testing hypothesis of association </vt:lpstr>
      <vt:lpstr>Controlling confounders </vt:lpstr>
      <vt:lpstr>Modern concepts in causation </vt:lpstr>
      <vt:lpstr>Counterfactual model (Potential outcome model)</vt:lpstr>
      <vt:lpstr>Example </vt:lpstr>
      <vt:lpstr>Slide 46</vt:lpstr>
      <vt:lpstr>Causal Diagram </vt:lpstr>
      <vt:lpstr>Causal Diagram </vt:lpstr>
      <vt:lpstr>EXAMPLE</vt:lpstr>
      <vt:lpstr>       X                                  Y                          Z        U</vt:lpstr>
      <vt:lpstr>References :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Association &amp; Causation </dc:title>
  <dc:creator/>
  <cp:lastModifiedBy>ABHISHEK</cp:lastModifiedBy>
  <cp:revision>148</cp:revision>
  <dcterms:created xsi:type="dcterms:W3CDTF">2006-08-16T00:00:00Z</dcterms:created>
  <dcterms:modified xsi:type="dcterms:W3CDTF">2010-07-08T09:44:53Z</dcterms:modified>
</cp:coreProperties>
</file>